
<file path=[Content_Types].xml><?xml version="1.0" encoding="utf-8"?>
<Types xmlns="http://schemas.openxmlformats.org/package/2006/content-types">
  <Default Extension="jpeg" ContentType="image/jpeg"/>
  <Default Extension="JPG" ContentType="image/.jp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Lst>
  <p:notesMasterIdLst>
    <p:notesMasterId r:id="rId23"/>
  </p:notesMasterIdLst>
  <p:sldIdLst>
    <p:sldId id="256" r:id="rId22"/>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29" r:id="rId96"/>
    <p:sldId id="330" r:id="rId97"/>
    <p:sldId id="331" r:id="rId98"/>
    <p:sldId id="332" r:id="rId99"/>
    <p:sldId id="333" r:id="rId100"/>
    <p:sldId id="334" r:id="rId101"/>
    <p:sldId id="335" r:id="rId102"/>
    <p:sldId id="336" r:id="rId103"/>
    <p:sldId id="337" r:id="rId104"/>
    <p:sldId id="338" r:id="rId105"/>
    <p:sldId id="339" r:id="rId106"/>
    <p:sldId id="340" r:id="rId107"/>
    <p:sldId id="341" r:id="rId108"/>
  </p:sld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77.xml"/><Relationship Id="rId98" Type="http://schemas.openxmlformats.org/officeDocument/2006/relationships/slide" Target="slides/slide76.xml"/><Relationship Id="rId97" Type="http://schemas.openxmlformats.org/officeDocument/2006/relationships/slide" Target="slides/slide75.xml"/><Relationship Id="rId96" Type="http://schemas.openxmlformats.org/officeDocument/2006/relationships/slide" Target="slides/slide74.xml"/><Relationship Id="rId95" Type="http://schemas.openxmlformats.org/officeDocument/2006/relationships/slide" Target="slides/slide73.xml"/><Relationship Id="rId94" Type="http://schemas.openxmlformats.org/officeDocument/2006/relationships/slide" Target="slides/slide72.xml"/><Relationship Id="rId93" Type="http://schemas.openxmlformats.org/officeDocument/2006/relationships/slide" Target="slides/slide71.xml"/><Relationship Id="rId92" Type="http://schemas.openxmlformats.org/officeDocument/2006/relationships/slide" Target="slides/slide70.xml"/><Relationship Id="rId91" Type="http://schemas.openxmlformats.org/officeDocument/2006/relationships/slide" Target="slides/slide69.xml"/><Relationship Id="rId90" Type="http://schemas.openxmlformats.org/officeDocument/2006/relationships/slide" Target="slides/slide68.xml"/><Relationship Id="rId9" Type="http://schemas.openxmlformats.org/officeDocument/2006/relationships/slideMaster" Target="slideMasters/slideMaster8.xml"/><Relationship Id="rId89" Type="http://schemas.openxmlformats.org/officeDocument/2006/relationships/slide" Target="slides/slide67.xml"/><Relationship Id="rId88" Type="http://schemas.openxmlformats.org/officeDocument/2006/relationships/slide" Target="slides/slide66.xml"/><Relationship Id="rId87" Type="http://schemas.openxmlformats.org/officeDocument/2006/relationships/slide" Target="slides/slide65.xml"/><Relationship Id="rId86" Type="http://schemas.openxmlformats.org/officeDocument/2006/relationships/slide" Target="slides/slide64.xml"/><Relationship Id="rId85" Type="http://schemas.openxmlformats.org/officeDocument/2006/relationships/slide" Target="slides/slide63.xml"/><Relationship Id="rId84" Type="http://schemas.openxmlformats.org/officeDocument/2006/relationships/slide" Target="slides/slide62.xml"/><Relationship Id="rId83" Type="http://schemas.openxmlformats.org/officeDocument/2006/relationships/slide" Target="slides/slide61.xml"/><Relationship Id="rId82" Type="http://schemas.openxmlformats.org/officeDocument/2006/relationships/slide" Target="slides/slide60.xml"/><Relationship Id="rId81" Type="http://schemas.openxmlformats.org/officeDocument/2006/relationships/slide" Target="slides/slide59.xml"/><Relationship Id="rId80" Type="http://schemas.openxmlformats.org/officeDocument/2006/relationships/slide" Target="slides/slide58.xml"/><Relationship Id="rId8" Type="http://schemas.openxmlformats.org/officeDocument/2006/relationships/slideMaster" Target="slideMasters/slideMaster7.xml"/><Relationship Id="rId79" Type="http://schemas.openxmlformats.org/officeDocument/2006/relationships/slide" Target="slides/slide57.xml"/><Relationship Id="rId78" Type="http://schemas.openxmlformats.org/officeDocument/2006/relationships/slide" Target="slides/slide56.xml"/><Relationship Id="rId77" Type="http://schemas.openxmlformats.org/officeDocument/2006/relationships/slide" Target="slides/slide55.xml"/><Relationship Id="rId76" Type="http://schemas.openxmlformats.org/officeDocument/2006/relationships/slide" Target="slides/slide54.xml"/><Relationship Id="rId75" Type="http://schemas.openxmlformats.org/officeDocument/2006/relationships/slide" Target="slides/slide53.xml"/><Relationship Id="rId74" Type="http://schemas.openxmlformats.org/officeDocument/2006/relationships/slide" Target="slides/slide52.xml"/><Relationship Id="rId73" Type="http://schemas.openxmlformats.org/officeDocument/2006/relationships/slide" Target="slides/slide51.xml"/><Relationship Id="rId72" Type="http://schemas.openxmlformats.org/officeDocument/2006/relationships/slide" Target="slides/slide50.xml"/><Relationship Id="rId71" Type="http://schemas.openxmlformats.org/officeDocument/2006/relationships/slide" Target="slides/slide49.xml"/><Relationship Id="rId70" Type="http://schemas.openxmlformats.org/officeDocument/2006/relationships/slide" Target="slides/slide48.xml"/><Relationship Id="rId7" Type="http://schemas.openxmlformats.org/officeDocument/2006/relationships/slideMaster" Target="slideMasters/slideMaster6.xml"/><Relationship Id="rId69" Type="http://schemas.openxmlformats.org/officeDocument/2006/relationships/slide" Target="slides/slide47.xml"/><Relationship Id="rId68" Type="http://schemas.openxmlformats.org/officeDocument/2006/relationships/slide" Target="slides/slide46.xml"/><Relationship Id="rId67" Type="http://schemas.openxmlformats.org/officeDocument/2006/relationships/slide" Target="slides/slide45.xml"/><Relationship Id="rId66" Type="http://schemas.openxmlformats.org/officeDocument/2006/relationships/slide" Target="slides/slide44.xml"/><Relationship Id="rId65" Type="http://schemas.openxmlformats.org/officeDocument/2006/relationships/slide" Target="slides/slide43.xml"/><Relationship Id="rId64" Type="http://schemas.openxmlformats.org/officeDocument/2006/relationships/slide" Target="slides/slide42.xml"/><Relationship Id="rId63" Type="http://schemas.openxmlformats.org/officeDocument/2006/relationships/slide" Target="slides/slide41.xml"/><Relationship Id="rId62" Type="http://schemas.openxmlformats.org/officeDocument/2006/relationships/slide" Target="slides/slide40.xml"/><Relationship Id="rId61" Type="http://schemas.openxmlformats.org/officeDocument/2006/relationships/slide" Target="slides/slide39.xml"/><Relationship Id="rId60" Type="http://schemas.openxmlformats.org/officeDocument/2006/relationships/slide" Target="slides/slide38.xml"/><Relationship Id="rId6" Type="http://schemas.openxmlformats.org/officeDocument/2006/relationships/slideMaster" Target="slideMasters/slideMaster5.xml"/><Relationship Id="rId59" Type="http://schemas.openxmlformats.org/officeDocument/2006/relationships/slide" Target="slides/slide37.xml"/><Relationship Id="rId58" Type="http://schemas.openxmlformats.org/officeDocument/2006/relationships/slide" Target="slides/slide36.xml"/><Relationship Id="rId57" Type="http://schemas.openxmlformats.org/officeDocument/2006/relationships/slide" Target="slides/slide35.xml"/><Relationship Id="rId56" Type="http://schemas.openxmlformats.org/officeDocument/2006/relationships/slide" Target="slides/slide34.xml"/><Relationship Id="rId55" Type="http://schemas.openxmlformats.org/officeDocument/2006/relationships/slide" Target="slides/slide33.xml"/><Relationship Id="rId54" Type="http://schemas.openxmlformats.org/officeDocument/2006/relationships/slide" Target="slides/slide32.xml"/><Relationship Id="rId53" Type="http://schemas.openxmlformats.org/officeDocument/2006/relationships/slide" Target="slides/slide31.xml"/><Relationship Id="rId52" Type="http://schemas.openxmlformats.org/officeDocument/2006/relationships/slide" Target="slides/slide30.xml"/><Relationship Id="rId51" Type="http://schemas.openxmlformats.org/officeDocument/2006/relationships/slide" Target="slides/slide29.xml"/><Relationship Id="rId50" Type="http://schemas.openxmlformats.org/officeDocument/2006/relationships/slide" Target="slides/slide28.xml"/><Relationship Id="rId5" Type="http://schemas.openxmlformats.org/officeDocument/2006/relationships/slideMaster" Target="slideMasters/slideMaster4.xml"/><Relationship Id="rId49" Type="http://schemas.openxmlformats.org/officeDocument/2006/relationships/slide" Target="slides/slide27.xml"/><Relationship Id="rId48" Type="http://schemas.openxmlformats.org/officeDocument/2006/relationships/slide" Target="slides/slide26.xml"/><Relationship Id="rId47" Type="http://schemas.openxmlformats.org/officeDocument/2006/relationships/slide" Target="slides/slide25.xml"/><Relationship Id="rId46" Type="http://schemas.openxmlformats.org/officeDocument/2006/relationships/slide" Target="slides/slide24.xml"/><Relationship Id="rId45" Type="http://schemas.openxmlformats.org/officeDocument/2006/relationships/slide" Target="slides/slide23.xml"/><Relationship Id="rId44" Type="http://schemas.openxmlformats.org/officeDocument/2006/relationships/slide" Target="slides/slide22.xml"/><Relationship Id="rId43" Type="http://schemas.openxmlformats.org/officeDocument/2006/relationships/slide" Target="slides/slide21.xml"/><Relationship Id="rId42" Type="http://schemas.openxmlformats.org/officeDocument/2006/relationships/slide" Target="slides/slide20.xml"/><Relationship Id="rId41" Type="http://schemas.openxmlformats.org/officeDocument/2006/relationships/slide" Target="slides/slide19.xml"/><Relationship Id="rId40" Type="http://schemas.openxmlformats.org/officeDocument/2006/relationships/slide" Target="slides/slide18.xml"/><Relationship Id="rId4" Type="http://schemas.openxmlformats.org/officeDocument/2006/relationships/slideMaster" Target="slideMasters/slideMaster3.xml"/><Relationship Id="rId39" Type="http://schemas.openxmlformats.org/officeDocument/2006/relationships/slide" Target="slides/slide17.xml"/><Relationship Id="rId38" Type="http://schemas.openxmlformats.org/officeDocument/2006/relationships/slide" Target="slides/slide16.xml"/><Relationship Id="rId37" Type="http://schemas.openxmlformats.org/officeDocument/2006/relationships/slide" Target="slides/slide15.xml"/><Relationship Id="rId36" Type="http://schemas.openxmlformats.org/officeDocument/2006/relationships/slide" Target="slides/slide14.xml"/><Relationship Id="rId35" Type="http://schemas.openxmlformats.org/officeDocument/2006/relationships/slide" Target="slides/slide13.xml"/><Relationship Id="rId34" Type="http://schemas.openxmlformats.org/officeDocument/2006/relationships/slide" Target="slides/slide12.xml"/><Relationship Id="rId33" Type="http://schemas.openxmlformats.org/officeDocument/2006/relationships/slide" Target="slides/slide11.xml"/><Relationship Id="rId32" Type="http://schemas.openxmlformats.org/officeDocument/2006/relationships/slide" Target="slides/slide10.xml"/><Relationship Id="rId31" Type="http://schemas.openxmlformats.org/officeDocument/2006/relationships/slide" Target="slides/slide9.xml"/><Relationship Id="rId30" Type="http://schemas.openxmlformats.org/officeDocument/2006/relationships/slide" Target="slides/slide8.xml"/><Relationship Id="rId3" Type="http://schemas.openxmlformats.org/officeDocument/2006/relationships/slideMaster" Target="slideMasters/slideMaster2.xml"/><Relationship Id="rId29" Type="http://schemas.openxmlformats.org/officeDocument/2006/relationships/slide" Target="slides/slide7.xml"/><Relationship Id="rId28" Type="http://schemas.openxmlformats.org/officeDocument/2006/relationships/slide" Target="slides/slide6.xml"/><Relationship Id="rId27" Type="http://schemas.openxmlformats.org/officeDocument/2006/relationships/slide" Target="slides/slide5.xml"/><Relationship Id="rId26" Type="http://schemas.openxmlformats.org/officeDocument/2006/relationships/slide" Target="slides/slide4.xml"/><Relationship Id="rId25" Type="http://schemas.openxmlformats.org/officeDocument/2006/relationships/slide" Target="slides/slide3.xml"/><Relationship Id="rId24" Type="http://schemas.openxmlformats.org/officeDocument/2006/relationships/slide" Target="slides/slide2.xml"/><Relationship Id="rId23" Type="http://schemas.openxmlformats.org/officeDocument/2006/relationships/notesMaster" Target="notesMasters/notesMaster1.xml"/><Relationship Id="rId22" Type="http://schemas.openxmlformats.org/officeDocument/2006/relationships/slide" Target="slides/slide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Master" Target="slideMasters/slideMaster10.xml"/><Relationship Id="rId109" Type="http://schemas.openxmlformats.org/officeDocument/2006/relationships/presProps" Target="presProps.xml"/><Relationship Id="rId108" Type="http://schemas.openxmlformats.org/officeDocument/2006/relationships/slide" Target="slides/slide86.xml"/><Relationship Id="rId107" Type="http://schemas.openxmlformats.org/officeDocument/2006/relationships/slide" Target="slides/slide85.xml"/><Relationship Id="rId106" Type="http://schemas.openxmlformats.org/officeDocument/2006/relationships/slide" Target="slides/slide84.xml"/><Relationship Id="rId105" Type="http://schemas.openxmlformats.org/officeDocument/2006/relationships/slide" Target="slides/slide83.xml"/><Relationship Id="rId104" Type="http://schemas.openxmlformats.org/officeDocument/2006/relationships/slide" Target="slides/slide82.xml"/><Relationship Id="rId103" Type="http://schemas.openxmlformats.org/officeDocument/2006/relationships/slide" Target="slides/slide81.xml"/><Relationship Id="rId102" Type="http://schemas.openxmlformats.org/officeDocument/2006/relationships/slide" Target="slides/slide80.xml"/><Relationship Id="rId101" Type="http://schemas.openxmlformats.org/officeDocument/2006/relationships/slide" Target="slides/slide79.xml"/><Relationship Id="rId100" Type="http://schemas.openxmlformats.org/officeDocument/2006/relationships/slide" Target="slides/slide78.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PlaceHolder 1"/>
          <p:cNvSpPr>
            <a:spLocks noGrp="1"/>
          </p:cNvSpPr>
          <p:nvPr>
            <p:ph type="sldImg"/>
          </p:nvPr>
        </p:nvSpPr>
        <p:spPr>
          <a:xfrm>
            <a:off x="0" y="764280"/>
            <a:ext cx="0" cy="0"/>
          </a:xfrm>
          <a:prstGeom prst="rect">
            <a:avLst/>
          </a:prstGeom>
          <a:noFill/>
          <a:ln w="0">
            <a:noFill/>
          </a:ln>
        </p:spPr>
        <p:txBody>
          <a:bodyPr lIns="0" tIns="0" rIns="0" bIns="0" anchor="ctr">
            <a:noAutofit/>
          </a:bodyPr>
          <a:p>
            <a:r>
              <a:rPr lang="en-US" sz="1800" b="0" u="none" strike="noStrike">
                <a:solidFill>
                  <a:schemeClr val="dk1"/>
                </a:solidFill>
                <a:uFillTx/>
                <a:latin typeface="Times New Roman" panose="02020603050405020304"/>
              </a:rPr>
              <a:t>Click to move the slide</a:t>
            </a:r>
            <a:endParaRPr lang="en-US" sz="1800" b="0" u="none" strike="noStrike">
              <a:solidFill>
                <a:schemeClr val="dk1"/>
              </a:solidFill>
              <a:uFillTx/>
              <a:latin typeface="Times New Roman" panose="02020603050405020304"/>
            </a:endParaRPr>
          </a:p>
        </p:txBody>
      </p:sp>
      <p:sp>
        <p:nvSpPr>
          <p:cNvPr id="149"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p>
            <a:pPr marL="215900" indent="-215900">
              <a:buNone/>
            </a:pPr>
            <a:r>
              <a:rPr lang="en-US" sz="2000" b="0" u="none" strike="noStrike">
                <a:solidFill>
                  <a:srgbClr val="000000"/>
                </a:solidFill>
                <a:uFillTx/>
                <a:latin typeface="Arial" panose="020B0604020202020204"/>
              </a:rPr>
              <a:t>Click to edit the notes format</a:t>
            </a:r>
            <a:endParaRPr lang="en-US" sz="2000" b="0" u="none" strike="noStrike">
              <a:solidFill>
                <a:srgbClr val="000000"/>
              </a:solidFill>
              <a:uFillTx/>
              <a:latin typeface="Arial" panose="020B0604020202020204"/>
            </a:endParaRPr>
          </a:p>
        </p:txBody>
      </p:sp>
      <p:sp>
        <p:nvSpPr>
          <p:cNvPr id="150" name="PlaceHolder 3"/>
          <p:cNvSpPr>
            <a:spLocks noGrp="1"/>
          </p:cNvSpPr>
          <p:nvPr>
            <p:ph type="hdr"/>
          </p:nvPr>
        </p:nvSpPr>
        <p:spPr>
          <a:xfrm>
            <a:off x="0" y="0"/>
            <a:ext cx="3372840" cy="502560"/>
          </a:xfrm>
          <a:prstGeom prst="rect">
            <a:avLst/>
          </a:prstGeom>
          <a:noFill/>
          <a:ln w="0">
            <a:noFill/>
          </a:ln>
        </p:spPr>
        <p:txBody>
          <a:bodyPr lIns="0" tIns="0" rIns="0" bIns="0" anchor="t">
            <a:noAutofit/>
          </a:bodyPr>
          <a:p>
            <a:pPr indent="0">
              <a:buNone/>
            </a:pPr>
            <a:r>
              <a:rPr lang="en-US" sz="1400" b="0" u="none" strike="noStrike">
                <a:solidFill>
                  <a:srgbClr val="000000"/>
                </a:solidFill>
                <a:uFillTx/>
                <a:latin typeface="Times New Roman" panose="02020603050405020304"/>
              </a:rPr>
              <a:t>&lt;header&gt;</a:t>
            </a:r>
            <a:endParaRPr lang="en-US" sz="1400" b="0" u="none" strike="noStrike">
              <a:solidFill>
                <a:srgbClr val="000000"/>
              </a:solidFill>
              <a:uFillTx/>
              <a:latin typeface="Times New Roman" panose="02020603050405020304"/>
            </a:endParaRPr>
          </a:p>
        </p:txBody>
      </p:sp>
      <p:sp>
        <p:nvSpPr>
          <p:cNvPr id="151" name="PlaceHolder 4"/>
          <p:cNvSpPr>
            <a:spLocks noGrp="1"/>
          </p:cNvSpPr>
          <p:nvPr>
            <p:ph type="dt" idx="24"/>
          </p:nvPr>
        </p:nvSpPr>
        <p:spPr>
          <a:xfrm>
            <a:off x="4399200" y="0"/>
            <a:ext cx="3372840" cy="502560"/>
          </a:xfrm>
          <a:prstGeom prst="rect">
            <a:avLst/>
          </a:prstGeom>
          <a:noFill/>
          <a:ln w="0">
            <a:noFill/>
          </a:ln>
        </p:spPr>
        <p:txBody>
          <a:bodyPr lIns="0" tIns="0" rIns="0" bIns="0" anchor="t">
            <a:noAutofit/>
          </a:bodyPr>
          <a:lstStyle>
            <a:lvl1pPr indent="0" algn="r">
              <a:buNone/>
              <a:defRPr lang="en-US" sz="1400" b="0" u="none" strike="noStrike">
                <a:solidFill>
                  <a:srgbClr val="000000"/>
                </a:solidFill>
                <a:uFillTx/>
                <a:latin typeface="Times New Roman" panose="02020603050405020304"/>
              </a:defRPr>
            </a:lvl1pPr>
          </a:lstStyle>
          <a:p>
            <a:pPr indent="0" algn="r">
              <a:buNone/>
            </a:pPr>
            <a:r>
              <a:rPr lang="en-US" sz="1400" b="0" u="none" strike="noStrike">
                <a:solidFill>
                  <a:srgbClr val="000000"/>
                </a:solidFill>
                <a:uFillTx/>
                <a:latin typeface="Times New Roman" panose="02020603050405020304"/>
              </a:rPr>
              <a:t>&lt;date/time&gt;</a:t>
            </a:r>
            <a:endParaRPr lang="en-US" sz="1400" b="0" u="none" strike="noStrike">
              <a:solidFill>
                <a:srgbClr val="000000"/>
              </a:solidFill>
              <a:uFillTx/>
              <a:latin typeface="Times New Roman" panose="02020603050405020304"/>
            </a:endParaRPr>
          </a:p>
        </p:txBody>
      </p:sp>
      <p:sp>
        <p:nvSpPr>
          <p:cNvPr id="152" name="PlaceHolder 5"/>
          <p:cNvSpPr>
            <a:spLocks noGrp="1"/>
          </p:cNvSpPr>
          <p:nvPr>
            <p:ph type="ftr" idx="25"/>
          </p:nvPr>
        </p:nvSpPr>
        <p:spPr>
          <a:xfrm>
            <a:off x="0" y="9555480"/>
            <a:ext cx="3372840" cy="502560"/>
          </a:xfrm>
          <a:prstGeom prst="rect">
            <a:avLst/>
          </a:prstGeom>
          <a:noFill/>
          <a:ln w="0">
            <a:noFill/>
          </a:ln>
        </p:spPr>
        <p:txBody>
          <a:bodyPr lIns="0" tIns="0" rIns="0" bIns="0" anchor="b">
            <a:noAutofit/>
          </a:bodyPr>
          <a:lstStyle>
            <a:lvl1pPr indent="0">
              <a:buNone/>
              <a:defRPr lang="en-US" sz="1400" b="0" u="none" strike="noStrike">
                <a:solidFill>
                  <a:srgbClr val="000000"/>
                </a:solidFill>
                <a:uFillTx/>
                <a:latin typeface="Times New Roman" panose="02020603050405020304"/>
              </a:defRPr>
            </a:lvl1pPr>
          </a:lstStyle>
          <a:p>
            <a:pPr indent="0">
              <a:buNone/>
            </a:pPr>
            <a:r>
              <a:rPr lang="en-US" sz="1400" b="0" u="none" strike="noStrike">
                <a:solidFill>
                  <a:srgbClr val="000000"/>
                </a:solidFill>
                <a:uFillTx/>
                <a:latin typeface="Times New Roman" panose="02020603050405020304"/>
              </a:rPr>
              <a:t>&lt;footer&gt;</a:t>
            </a:r>
            <a:endParaRPr lang="en-US" sz="1400" b="0" u="none" strike="noStrike">
              <a:solidFill>
                <a:srgbClr val="000000"/>
              </a:solidFill>
              <a:uFillTx/>
              <a:latin typeface="Times New Roman" panose="02020603050405020304"/>
            </a:endParaRPr>
          </a:p>
        </p:txBody>
      </p:sp>
      <p:sp>
        <p:nvSpPr>
          <p:cNvPr id="153" name="PlaceHolder 6"/>
          <p:cNvSpPr>
            <a:spLocks noGrp="1"/>
          </p:cNvSpPr>
          <p:nvPr>
            <p:ph type="sldNum" idx="26"/>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u="none" strike="noStrike">
                <a:solidFill>
                  <a:srgbClr val="000000"/>
                </a:solidFill>
                <a:uFillTx/>
                <a:latin typeface="Times New Roman" panose="02020603050405020304"/>
              </a:defRPr>
            </a:lvl1pPr>
          </a:lstStyle>
          <a:p>
            <a:pPr indent="0" algn="r">
              <a:buNone/>
            </a:pPr>
            <a:fld id="{F383D2DE-DF91-409D-92DB-0176CE3A0698}" type="slidenum">
              <a:rPr lang="en-US" sz="1400" b="0" u="none" strike="noStrike">
                <a:solidFill>
                  <a:srgbClr val="000000"/>
                </a:solidFill>
                <a:uFillTx/>
                <a:latin typeface="Times New Roman" panose="02020603050405020304"/>
              </a:rPr>
            </a:fld>
            <a:endParaRPr lang="en-US" sz="14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p:cNvSpPr>
          <p:nvPr>
            <p:ph type="sldImg"/>
          </p:nvPr>
        </p:nvSpPr>
        <p:spPr>
          <a:xfrm>
            <a:off x="1371600" y="1143000"/>
            <a:ext cx="4114440" cy="3085920"/>
          </a:xfrm>
          <a:prstGeom prst="rect">
            <a:avLst/>
          </a:prstGeom>
          <a:ln w="0">
            <a:noFill/>
          </a:ln>
        </p:spPr>
      </p:sp>
      <p:sp>
        <p:nvSpPr>
          <p:cNvPr id="44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49" name="PlaceHolder 3"/>
          <p:cNvSpPr>
            <a:spLocks noGrp="1"/>
          </p:cNvSpPr>
          <p:nvPr>
            <p:ph type="sldNum" idx="27"/>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u="none" strike="noStrike">
                <a:solidFill>
                  <a:schemeClr val="dk1"/>
                </a:solidFill>
                <a:uFillTx/>
                <a:latin typeface="+mn-lt"/>
                <a:ea typeface="+mn-ea"/>
              </a:defRPr>
            </a:lvl1pPr>
          </a:lstStyle>
          <a:p>
            <a:pPr indent="0" algn="r" defTabSz="914400">
              <a:lnSpc>
                <a:spcPct val="100000"/>
              </a:lnSpc>
              <a:buNone/>
            </a:pPr>
            <a:fld id="{8EB98797-52E4-498B-8AA9-3197D0472542}" type="slidenum">
              <a:rPr lang="en-US" sz="1200" b="0" u="none" strike="noStrike">
                <a:solidFill>
                  <a:schemeClr val="dk1"/>
                </a:solidFill>
                <a:uFillTx/>
                <a:latin typeface="+mn-lt"/>
                <a:ea typeface="+mn-ea"/>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1371600" y="1143000"/>
            <a:ext cx="4114440" cy="3085920"/>
          </a:xfrm>
          <a:prstGeom prst="rect">
            <a:avLst/>
          </a:prstGeom>
          <a:ln w="0">
            <a:noFill/>
          </a:ln>
        </p:spPr>
      </p:sp>
      <p:sp>
        <p:nvSpPr>
          <p:cNvPr id="47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76" name="PlaceHolder 3"/>
          <p:cNvSpPr>
            <a:spLocks noGrp="1"/>
          </p:cNvSpPr>
          <p:nvPr>
            <p:ph type="sldNum" idx="3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9B1E8FFB-3261-4BD6-8A17-9CFFE9CB49F7}"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1371600" y="1143000"/>
            <a:ext cx="4114440" cy="3085920"/>
          </a:xfrm>
          <a:prstGeom prst="rect">
            <a:avLst/>
          </a:prstGeom>
          <a:ln w="0">
            <a:noFill/>
          </a:ln>
        </p:spPr>
      </p:sp>
      <p:sp>
        <p:nvSpPr>
          <p:cNvPr id="47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79" name="PlaceHolder 3"/>
          <p:cNvSpPr>
            <a:spLocks noGrp="1"/>
          </p:cNvSpPr>
          <p:nvPr>
            <p:ph type="sldNum" idx="3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39EF6DDE-4CE5-4969-AA41-899CBFDB3013}"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1371600" y="1143000"/>
            <a:ext cx="4114440" cy="3085920"/>
          </a:xfrm>
          <a:prstGeom prst="rect">
            <a:avLst/>
          </a:prstGeom>
          <a:ln w="0">
            <a:noFill/>
          </a:ln>
        </p:spPr>
      </p:sp>
      <p:sp>
        <p:nvSpPr>
          <p:cNvPr id="48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82" name="PlaceHolder 3"/>
          <p:cNvSpPr>
            <a:spLocks noGrp="1"/>
          </p:cNvSpPr>
          <p:nvPr>
            <p:ph type="sldNum" idx="3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4453ABE7-B75B-434E-8522-605632FE57C2}"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sldImg"/>
          </p:nvPr>
        </p:nvSpPr>
        <p:spPr>
          <a:xfrm>
            <a:off x="1371600" y="1143000"/>
            <a:ext cx="4114440" cy="3085920"/>
          </a:xfrm>
          <a:prstGeom prst="rect">
            <a:avLst/>
          </a:prstGeom>
          <a:ln w="0">
            <a:noFill/>
          </a:ln>
        </p:spPr>
      </p:sp>
      <p:sp>
        <p:nvSpPr>
          <p:cNvPr id="48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85" name="PlaceHolder 3"/>
          <p:cNvSpPr>
            <a:spLocks noGrp="1"/>
          </p:cNvSpPr>
          <p:nvPr>
            <p:ph type="sldNum" idx="3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8F598575-0FF3-4935-B58A-3AA0CB5F7F75}"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1371600" y="1143000"/>
            <a:ext cx="4114440" cy="3085920"/>
          </a:xfrm>
          <a:prstGeom prst="rect">
            <a:avLst/>
          </a:prstGeom>
          <a:ln w="0">
            <a:noFill/>
          </a:ln>
        </p:spPr>
      </p:sp>
      <p:sp>
        <p:nvSpPr>
          <p:cNvPr id="48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88" name="PlaceHolder 3"/>
          <p:cNvSpPr>
            <a:spLocks noGrp="1"/>
          </p:cNvSpPr>
          <p:nvPr>
            <p:ph type="sldNum" idx="40"/>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u="none" strike="noStrike">
                <a:solidFill>
                  <a:schemeClr val="dk1"/>
                </a:solidFill>
                <a:uFillTx/>
                <a:latin typeface="+mn-lt"/>
                <a:ea typeface="+mn-ea"/>
              </a:defRPr>
            </a:lvl1pPr>
          </a:lstStyle>
          <a:p>
            <a:pPr indent="0" algn="r" defTabSz="914400">
              <a:lnSpc>
                <a:spcPct val="100000"/>
              </a:lnSpc>
              <a:buNone/>
            </a:pPr>
            <a:fld id="{C001997D-2234-4947-B4DB-6606F79C61B9}" type="slidenum">
              <a:rPr lang="en-US" sz="1200" b="0" u="none" strike="noStrike">
                <a:solidFill>
                  <a:schemeClr val="dk1"/>
                </a:solidFill>
                <a:uFillTx/>
                <a:latin typeface="+mn-lt"/>
                <a:ea typeface="+mn-ea"/>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p:cNvSpPr>
          <p:nvPr>
            <p:ph type="sldImg"/>
          </p:nvPr>
        </p:nvSpPr>
        <p:spPr>
          <a:xfrm>
            <a:off x="1371600" y="1143000"/>
            <a:ext cx="4114440" cy="3085920"/>
          </a:xfrm>
          <a:prstGeom prst="rect">
            <a:avLst/>
          </a:prstGeom>
          <a:ln w="0">
            <a:noFill/>
          </a:ln>
        </p:spPr>
      </p:sp>
      <p:sp>
        <p:nvSpPr>
          <p:cNvPr id="49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91" name="PlaceHolder 3"/>
          <p:cNvSpPr>
            <a:spLocks noGrp="1"/>
          </p:cNvSpPr>
          <p:nvPr>
            <p:ph type="sldNum" idx="41"/>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u="none" strike="noStrike">
                <a:solidFill>
                  <a:schemeClr val="dk1"/>
                </a:solidFill>
                <a:uFillTx/>
                <a:latin typeface="+mn-lt"/>
                <a:ea typeface="+mn-ea"/>
              </a:defRPr>
            </a:lvl1pPr>
          </a:lstStyle>
          <a:p>
            <a:pPr indent="0" algn="r" defTabSz="914400">
              <a:lnSpc>
                <a:spcPct val="100000"/>
              </a:lnSpc>
              <a:buNone/>
            </a:pPr>
            <a:fld id="{A90D21E7-FD65-4D37-8695-27200979A040}" type="slidenum">
              <a:rPr lang="en-US" sz="1200" b="0" u="none" strike="noStrike">
                <a:solidFill>
                  <a:schemeClr val="dk1"/>
                </a:solidFill>
                <a:uFillTx/>
                <a:latin typeface="+mn-lt"/>
                <a:ea typeface="+mn-ea"/>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1371600" y="1143000"/>
            <a:ext cx="4114440" cy="3085920"/>
          </a:xfrm>
          <a:prstGeom prst="rect">
            <a:avLst/>
          </a:prstGeom>
          <a:ln w="0">
            <a:noFill/>
          </a:ln>
        </p:spPr>
      </p:sp>
      <p:sp>
        <p:nvSpPr>
          <p:cNvPr id="49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94" name="PlaceHolder 3"/>
          <p:cNvSpPr>
            <a:spLocks noGrp="1"/>
          </p:cNvSpPr>
          <p:nvPr>
            <p:ph type="sldNum" idx="42"/>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u="none" strike="noStrike">
                <a:solidFill>
                  <a:schemeClr val="dk1"/>
                </a:solidFill>
                <a:uFillTx/>
                <a:latin typeface="+mn-lt"/>
                <a:ea typeface="+mn-ea"/>
              </a:defRPr>
            </a:lvl1pPr>
          </a:lstStyle>
          <a:p>
            <a:pPr indent="0" algn="r" defTabSz="914400">
              <a:lnSpc>
                <a:spcPct val="100000"/>
              </a:lnSpc>
              <a:buNone/>
            </a:pPr>
            <a:fld id="{90C43DC2-D967-4AC4-8015-86AF109910DC}" type="slidenum">
              <a:rPr lang="en-US" sz="1200" b="0" u="none" strike="noStrike">
                <a:solidFill>
                  <a:schemeClr val="dk1"/>
                </a:solidFill>
                <a:uFillTx/>
                <a:latin typeface="+mn-lt"/>
                <a:ea typeface="+mn-ea"/>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1371600" y="1143000"/>
            <a:ext cx="4114440" cy="3085920"/>
          </a:xfrm>
          <a:prstGeom prst="rect">
            <a:avLst/>
          </a:prstGeom>
          <a:ln w="0">
            <a:noFill/>
          </a:ln>
        </p:spPr>
      </p:sp>
      <p:sp>
        <p:nvSpPr>
          <p:cNvPr id="49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97" name="PlaceHolder 3"/>
          <p:cNvSpPr>
            <a:spLocks noGrp="1"/>
          </p:cNvSpPr>
          <p:nvPr>
            <p:ph type="sldNum" idx="4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38BEC144-5F28-45F0-8218-F1D261E8FF36}"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1371600" y="1143000"/>
            <a:ext cx="4114440" cy="3085920"/>
          </a:xfrm>
          <a:prstGeom prst="rect">
            <a:avLst/>
          </a:prstGeom>
          <a:ln w="0">
            <a:noFill/>
          </a:ln>
        </p:spPr>
      </p:sp>
      <p:sp>
        <p:nvSpPr>
          <p:cNvPr id="49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500" name="PlaceHolder 3"/>
          <p:cNvSpPr>
            <a:spLocks noGrp="1"/>
          </p:cNvSpPr>
          <p:nvPr>
            <p:ph type="sldNum" idx="4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70E0AB4A-1A42-4EF7-97FA-C43F72D48D7E}"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1371600" y="1143000"/>
            <a:ext cx="4114440" cy="3085920"/>
          </a:xfrm>
          <a:prstGeom prst="rect">
            <a:avLst/>
          </a:prstGeom>
          <a:ln w="0">
            <a:noFill/>
          </a:ln>
        </p:spPr>
      </p:sp>
      <p:sp>
        <p:nvSpPr>
          <p:cNvPr id="50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503" name="PlaceHolder 3"/>
          <p:cNvSpPr>
            <a:spLocks noGrp="1"/>
          </p:cNvSpPr>
          <p:nvPr>
            <p:ph type="sldNum" idx="45"/>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u="none" strike="noStrike">
                <a:solidFill>
                  <a:schemeClr val="dk1"/>
                </a:solidFill>
                <a:uFillTx/>
                <a:latin typeface="+mn-lt"/>
                <a:ea typeface="+mn-ea"/>
              </a:defRPr>
            </a:lvl1pPr>
          </a:lstStyle>
          <a:p>
            <a:pPr indent="0" algn="r" defTabSz="914400">
              <a:lnSpc>
                <a:spcPct val="100000"/>
              </a:lnSpc>
              <a:buNone/>
            </a:pPr>
            <a:fld id="{FE61D94D-5CAB-4818-90F4-A31FB403B6FB}" type="slidenum">
              <a:rPr lang="en-US" sz="1200" b="0" u="none" strike="noStrike">
                <a:solidFill>
                  <a:schemeClr val="dk1"/>
                </a:solidFill>
                <a:uFillTx/>
                <a:latin typeface="+mn-lt"/>
                <a:ea typeface="+mn-ea"/>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1371600" y="1143000"/>
            <a:ext cx="4114440" cy="308592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52" name="PlaceHolder 3"/>
          <p:cNvSpPr>
            <a:spLocks noGrp="1"/>
          </p:cNvSpPr>
          <p:nvPr>
            <p:ph type="sldNum" idx="28"/>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u="none" strike="noStrike">
                <a:solidFill>
                  <a:schemeClr val="dk1"/>
                </a:solidFill>
                <a:uFillTx/>
                <a:latin typeface="+mn-lt"/>
                <a:ea typeface="+mn-ea"/>
              </a:defRPr>
            </a:lvl1pPr>
          </a:lstStyle>
          <a:p>
            <a:pPr indent="0" algn="r" defTabSz="914400">
              <a:lnSpc>
                <a:spcPct val="100000"/>
              </a:lnSpc>
              <a:buNone/>
            </a:pPr>
            <a:fld id="{B0470F32-5A0A-41F1-88E3-494AB0C906E9}" type="slidenum">
              <a:rPr lang="en-US" sz="1200" b="0" u="none" strike="noStrike">
                <a:solidFill>
                  <a:schemeClr val="dk1"/>
                </a:solidFill>
                <a:uFillTx/>
                <a:latin typeface="+mn-lt"/>
                <a:ea typeface="+mn-ea"/>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1371600" y="1143000"/>
            <a:ext cx="4114440" cy="3085920"/>
          </a:xfrm>
          <a:prstGeom prst="rect">
            <a:avLst/>
          </a:prstGeom>
          <a:ln w="0">
            <a:noFill/>
          </a:ln>
        </p:spPr>
      </p:sp>
      <p:sp>
        <p:nvSpPr>
          <p:cNvPr id="50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506" name="PlaceHolder 3"/>
          <p:cNvSpPr>
            <a:spLocks noGrp="1"/>
          </p:cNvSpPr>
          <p:nvPr>
            <p:ph type="sldNum" idx="4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B53E79BF-A1FA-45AB-956E-3D587D93A46C}"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1371600" y="1143000"/>
            <a:ext cx="4114440" cy="3085920"/>
          </a:xfrm>
          <a:prstGeom prst="rect">
            <a:avLst/>
          </a:prstGeom>
          <a:ln w="0">
            <a:noFill/>
          </a:ln>
        </p:spPr>
      </p:sp>
      <p:sp>
        <p:nvSpPr>
          <p:cNvPr id="50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509" name="PlaceHolder 3"/>
          <p:cNvSpPr>
            <a:spLocks noGrp="1"/>
          </p:cNvSpPr>
          <p:nvPr>
            <p:ph type="sldNum" idx="4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98554996-D2AD-43D5-86DA-5A6899322B20}"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1371600" y="1143000"/>
            <a:ext cx="4114440" cy="3085920"/>
          </a:xfrm>
          <a:prstGeom prst="rect">
            <a:avLst/>
          </a:prstGeom>
          <a:ln w="0">
            <a:noFill/>
          </a:ln>
        </p:spPr>
      </p:sp>
      <p:sp>
        <p:nvSpPr>
          <p:cNvPr id="51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512" name="PlaceHolder 3"/>
          <p:cNvSpPr>
            <a:spLocks noGrp="1"/>
          </p:cNvSpPr>
          <p:nvPr>
            <p:ph type="sldNum" idx="48"/>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u="none" strike="noStrike">
                <a:solidFill>
                  <a:schemeClr val="dk1"/>
                </a:solidFill>
                <a:uFillTx/>
                <a:latin typeface="+mn-lt"/>
                <a:ea typeface="+mn-ea"/>
              </a:defRPr>
            </a:lvl1pPr>
          </a:lstStyle>
          <a:p>
            <a:pPr indent="0" algn="r" defTabSz="914400">
              <a:lnSpc>
                <a:spcPct val="100000"/>
              </a:lnSpc>
              <a:buNone/>
            </a:pPr>
            <a:fld id="{E7C1CB8C-CB5D-4A04-80F9-FF3D4A0085C9}" type="slidenum">
              <a:rPr lang="en-US" sz="1200" b="0" u="none" strike="noStrike">
                <a:solidFill>
                  <a:schemeClr val="dk1"/>
                </a:solidFill>
                <a:uFillTx/>
                <a:latin typeface="+mn-lt"/>
                <a:ea typeface="+mn-ea"/>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1371600" y="1143000"/>
            <a:ext cx="4114440" cy="3085920"/>
          </a:xfrm>
          <a:prstGeom prst="rect">
            <a:avLst/>
          </a:prstGeom>
          <a:ln w="0">
            <a:noFill/>
          </a:ln>
        </p:spPr>
      </p:sp>
      <p:sp>
        <p:nvSpPr>
          <p:cNvPr id="51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515" name="PlaceHolder 3"/>
          <p:cNvSpPr>
            <a:spLocks noGrp="1"/>
          </p:cNvSpPr>
          <p:nvPr>
            <p:ph type="sldNum" idx="4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8A530ADF-6D76-45F9-BAD1-DE0FE2681982}"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1371600" y="1143000"/>
            <a:ext cx="4114440" cy="3085920"/>
          </a:xfrm>
          <a:prstGeom prst="rect">
            <a:avLst/>
          </a:prstGeom>
          <a:ln w="0">
            <a:noFill/>
          </a:ln>
        </p:spPr>
      </p:sp>
      <p:sp>
        <p:nvSpPr>
          <p:cNvPr id="51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518" name="PlaceHolder 3"/>
          <p:cNvSpPr>
            <a:spLocks noGrp="1"/>
          </p:cNvSpPr>
          <p:nvPr>
            <p:ph type="sldNum" idx="5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6EF558E2-735B-4178-8A0A-06C5227DFFAD}"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1371600" y="1143000"/>
            <a:ext cx="4114440" cy="3085920"/>
          </a:xfrm>
          <a:prstGeom prst="rect">
            <a:avLst/>
          </a:prstGeom>
          <a:ln w="0">
            <a:noFill/>
          </a:ln>
        </p:spPr>
      </p:sp>
      <p:sp>
        <p:nvSpPr>
          <p:cNvPr id="52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521" name="PlaceHolder 3"/>
          <p:cNvSpPr>
            <a:spLocks noGrp="1"/>
          </p:cNvSpPr>
          <p:nvPr>
            <p:ph type="sldNum" idx="5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A655D3AB-EEBA-4256-820E-A2499485C61E}"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1371600" y="1143000"/>
            <a:ext cx="4114440" cy="3085920"/>
          </a:xfrm>
          <a:prstGeom prst="rect">
            <a:avLst/>
          </a:prstGeom>
          <a:ln w="0">
            <a:noFill/>
          </a:ln>
        </p:spPr>
      </p:sp>
      <p:sp>
        <p:nvSpPr>
          <p:cNvPr id="52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524" name="PlaceHolder 3"/>
          <p:cNvSpPr>
            <a:spLocks noGrp="1"/>
          </p:cNvSpPr>
          <p:nvPr>
            <p:ph type="sldNum" idx="5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87963C90-4541-4B35-9D07-CD57907351F2}"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1371600" y="1143000"/>
            <a:ext cx="4114440" cy="3085920"/>
          </a:xfrm>
          <a:prstGeom prst="rect">
            <a:avLst/>
          </a:prstGeom>
          <a:ln w="0">
            <a:noFill/>
          </a:ln>
        </p:spPr>
      </p:sp>
      <p:sp>
        <p:nvSpPr>
          <p:cNvPr id="52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527" name="PlaceHolder 3"/>
          <p:cNvSpPr>
            <a:spLocks noGrp="1"/>
          </p:cNvSpPr>
          <p:nvPr>
            <p:ph type="sldNum" idx="53"/>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u="none" strike="noStrike">
                <a:solidFill>
                  <a:schemeClr val="dk1"/>
                </a:solidFill>
                <a:uFillTx/>
                <a:latin typeface="+mn-lt"/>
                <a:ea typeface="+mn-ea"/>
              </a:defRPr>
            </a:lvl1pPr>
          </a:lstStyle>
          <a:p>
            <a:pPr indent="0" algn="r" defTabSz="914400">
              <a:lnSpc>
                <a:spcPct val="100000"/>
              </a:lnSpc>
              <a:buNone/>
            </a:pPr>
            <a:fld id="{26CC84C0-7511-4E7E-9573-20B551BA853D}" type="slidenum">
              <a:rPr lang="en-US" sz="1200" b="0" u="none" strike="noStrike">
                <a:solidFill>
                  <a:schemeClr val="dk1"/>
                </a:solidFill>
                <a:uFillTx/>
                <a:latin typeface="+mn-lt"/>
                <a:ea typeface="+mn-ea"/>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1371600" y="1143000"/>
            <a:ext cx="4114440" cy="3085920"/>
          </a:xfrm>
          <a:prstGeom prst="rect">
            <a:avLst/>
          </a:prstGeom>
          <a:ln w="0">
            <a:noFill/>
          </a:ln>
        </p:spPr>
      </p:sp>
      <p:sp>
        <p:nvSpPr>
          <p:cNvPr id="45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55" name="PlaceHolder 3"/>
          <p:cNvSpPr>
            <a:spLocks noGrp="1"/>
          </p:cNvSpPr>
          <p:nvPr>
            <p:ph type="sldNum" idx="2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5960A1CD-67BD-4E76-B3C5-B9CA04BE2FA7}"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1371600" y="1143000"/>
            <a:ext cx="4114440" cy="3085920"/>
          </a:xfrm>
          <a:prstGeom prst="rect">
            <a:avLst/>
          </a:prstGeom>
          <a:ln w="0">
            <a:noFill/>
          </a:ln>
        </p:spPr>
      </p:sp>
      <p:sp>
        <p:nvSpPr>
          <p:cNvPr id="45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58" name="PlaceHolder 3"/>
          <p:cNvSpPr>
            <a:spLocks noGrp="1"/>
          </p:cNvSpPr>
          <p:nvPr>
            <p:ph type="sldNum" idx="3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851D6F8D-11E3-4D4F-B9E1-32FC864B443F}"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1371600" y="1143000"/>
            <a:ext cx="4114440" cy="3085920"/>
          </a:xfrm>
          <a:prstGeom prst="rect">
            <a:avLst/>
          </a:prstGeom>
          <a:ln w="0">
            <a:noFill/>
          </a:ln>
        </p:spPr>
      </p:sp>
      <p:sp>
        <p:nvSpPr>
          <p:cNvPr id="46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61" name="PlaceHolder 3"/>
          <p:cNvSpPr>
            <a:spLocks noGrp="1"/>
          </p:cNvSpPr>
          <p:nvPr>
            <p:ph type="sldNum" idx="3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24A24B3F-CDB3-486E-A8B8-905473F6E298}"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p:cNvSpPr>
          <p:nvPr>
            <p:ph type="sldImg"/>
          </p:nvPr>
        </p:nvSpPr>
        <p:spPr>
          <a:xfrm>
            <a:off x="1371600" y="1143000"/>
            <a:ext cx="4114440" cy="3085920"/>
          </a:xfrm>
          <a:prstGeom prst="rect">
            <a:avLst/>
          </a:prstGeom>
          <a:ln w="0">
            <a:noFill/>
          </a:ln>
        </p:spPr>
      </p:sp>
      <p:sp>
        <p:nvSpPr>
          <p:cNvPr id="46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64" name="PlaceHolder 3"/>
          <p:cNvSpPr>
            <a:spLocks noGrp="1"/>
          </p:cNvSpPr>
          <p:nvPr>
            <p:ph type="sldNum" idx="3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A1FAA5A6-2C0A-48B4-A06C-704DE3005D64}"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p:cNvSpPr>
          <p:nvPr>
            <p:ph type="sldImg"/>
          </p:nvPr>
        </p:nvSpPr>
        <p:spPr>
          <a:xfrm>
            <a:off x="1371600" y="1143000"/>
            <a:ext cx="4114440" cy="3085920"/>
          </a:xfrm>
          <a:prstGeom prst="rect">
            <a:avLst/>
          </a:prstGeom>
          <a:ln w="0">
            <a:noFill/>
          </a:ln>
        </p:spPr>
      </p:sp>
      <p:sp>
        <p:nvSpPr>
          <p:cNvPr id="46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67" name="PlaceHolder 3"/>
          <p:cNvSpPr>
            <a:spLocks noGrp="1"/>
          </p:cNvSpPr>
          <p:nvPr>
            <p:ph type="sldNum" idx="3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CC22407C-8B54-418B-B735-7D97A6581D0D}"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p:cNvSpPr>
          <p:nvPr>
            <p:ph type="sldImg"/>
          </p:nvPr>
        </p:nvSpPr>
        <p:spPr>
          <a:xfrm>
            <a:off x="1371600" y="1143000"/>
            <a:ext cx="4114440" cy="308592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70" name="PlaceHolder 3"/>
          <p:cNvSpPr>
            <a:spLocks noGrp="1"/>
          </p:cNvSpPr>
          <p:nvPr>
            <p:ph type="sldNum" idx="3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82309E9F-9CC3-444D-8506-58318D144164}"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1371600" y="1143000"/>
            <a:ext cx="4114440" cy="3085920"/>
          </a:xfrm>
          <a:prstGeom prst="rect">
            <a:avLst/>
          </a:prstGeom>
          <a:ln w="0">
            <a:noFill/>
          </a:ln>
        </p:spPr>
      </p:sp>
      <p:sp>
        <p:nvSpPr>
          <p:cNvPr id="47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p>
            <a:pPr marL="215900" indent="-215900">
              <a:buNone/>
            </a:pPr>
            <a:endParaRPr lang="en-US" sz="1800" b="0" u="none" strike="noStrike">
              <a:solidFill>
                <a:srgbClr val="000000"/>
              </a:solidFill>
              <a:uFillTx/>
              <a:latin typeface="Arial" panose="020B0604020202020204"/>
            </a:endParaRPr>
          </a:p>
        </p:txBody>
      </p:sp>
      <p:sp>
        <p:nvSpPr>
          <p:cNvPr id="473" name="PlaceHolder 3"/>
          <p:cNvSpPr>
            <a:spLocks noGrp="1"/>
          </p:cNvSpPr>
          <p:nvPr>
            <p:ph type="sldNum" idx="3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panose="02020603050405020304"/>
              </a:defRPr>
            </a:lvl1pPr>
          </a:lstStyle>
          <a:p>
            <a:pPr indent="0" algn="r">
              <a:lnSpc>
                <a:spcPct val="100000"/>
              </a:lnSpc>
              <a:buNone/>
            </a:pPr>
            <a:fld id="{0AB5A6F3-B689-45EC-98CB-B60A1F58152F}" type="slidenum">
              <a:rPr lang="en-US" sz="1200" b="0" u="none" strike="noStrike">
                <a:solidFill>
                  <a:srgbClr val="000000"/>
                </a:solidFill>
                <a:uFillTx/>
                <a:latin typeface="Times New Roman" panose="02020603050405020304"/>
              </a:rPr>
            </a:fld>
            <a:endParaRPr lang="en-US" sz="1200" b="0" u="none" strike="noStrike">
              <a:solidFill>
                <a:srgbClr val="000000"/>
              </a:solidFill>
              <a:uFillTx/>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er: Version A">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Figure plus 1 column">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 Table plus 1 column">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Section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hapter Outline: Version B">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9"/>
          </p:nvPr>
        </p:nvSpPr>
        <p:spPr/>
        <p:txBody>
          <a:bodyPr/>
          <a:p>
            <a:fld id="{F87946FE-0C4F-4B21-B482-17D016D5177E}" type="slidenum">
              <a:rPr/>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hapter Outline: Version C1 (singl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1"/>
          </p:nvPr>
        </p:nvSpPr>
        <p:spPr/>
        <p:txBody>
          <a:bodyPr/>
          <a:p>
            <a:fld id="{0AC3EB20-4AAD-4E80-910C-AE62F108998B}" type="slidenum">
              <a:rPr/>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hapter Outline: Version C2 (doubl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3"/>
          </p:nvPr>
        </p:nvSpPr>
        <p:spPr/>
        <p:txBody>
          <a:bodyPr/>
          <a:p>
            <a:fld id="{9AC7081C-3EF1-42D1-BCC4-EFDBA21F3614}" type="slidenum">
              <a:rPr/>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hapter Outline: Version D">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5"/>
          </p:nvPr>
        </p:nvSpPr>
        <p:spPr/>
        <p:txBody>
          <a:bodyPr/>
          <a:p>
            <a:fld id="{9FE0384D-92B6-4DD5-8EB7-8F4011B40957}" type="slidenum">
              <a:rPr/>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hapter Outline: Version E1 (singl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7"/>
          </p:nvPr>
        </p:nvSpPr>
        <p:spPr/>
        <p:txBody>
          <a:bodyPr/>
          <a:p>
            <a:fld id="{B7FC91C0-26A7-4E55-8CEF-CE0CAD4E9E93}" type="slidenum">
              <a:rPr/>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4_Section">
    <p:spTree>
      <p:nvGrpSpPr>
        <p:cNvPr id="1" name=""/>
        <p:cNvGrpSpPr/>
        <p:nvPr/>
      </p:nvGrpSpPr>
      <p:grpSpPr>
        <a:xfrm>
          <a:off x="0" y="0"/>
          <a:ext cx="0" cy="0"/>
          <a:chOff x="0" y="0"/>
          <a:chExt cx="0" cy="0"/>
        </a:xfrm>
      </p:grpSpPr>
      <p:sp>
        <p:nvSpPr>
          <p:cNvPr id="2" name="PlaceHolder 1"/>
          <p:cNvSpPr>
            <a:spLocks noGrp="1"/>
          </p:cNvSpPr>
          <p:nvPr>
            <p:ph type="sldNum" idx="19"/>
          </p:nvPr>
        </p:nvSpPr>
        <p:spPr/>
        <p:txBody>
          <a:bodyPr/>
          <a:p>
            <a:fld id="{5385BA88-FE5A-4185-BF0E-5FBF0FD6BEB8}" type="slidenum">
              <a:rPr/>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hapter Outline: Version E2 (double#)">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0"/>
          </p:nvPr>
        </p:nvSpPr>
        <p:spPr/>
        <p:txBody>
          <a:bodyPr/>
          <a:p>
            <a:fld id="{5FE9A3FE-9878-419E-B096-866D367EF843}"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er: Version B">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hapter Outline: Version E1">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2"/>
          </p:nvPr>
        </p:nvSpPr>
        <p:spPr/>
        <p:txBody>
          <a:bodyPr/>
          <a:p>
            <a:fld id="{7D9F8DA8-83BB-4B5D-AB32-E7A697A781D9}"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Opener: Version A">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hapter Outline: Version A">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1"/>
          </p:nvPr>
        </p:nvSpPr>
        <p:spPr/>
        <p:txBody>
          <a:bodyPr/>
          <a:p>
            <a:fld id="{A0BA06AA-65D5-470D-BE9B-103B1CE926FF}"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hapter Outline: Version F1">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3"/>
          </p:nvPr>
        </p:nvSpPr>
        <p:spPr/>
        <p:txBody>
          <a:bodyPr/>
          <a:p>
            <a:fld id="{4E6750E5-B1FA-4EFE-9A7B-B3B3E23FE21F}"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hapter Outline: Version F2 (2 text boxes)">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5"/>
          </p:nvPr>
        </p:nvSpPr>
        <p:spPr/>
        <p:txBody>
          <a:bodyPr/>
          <a:p>
            <a:fld id="{9FD3BE27-F0F1-4B8E-9D3B-910BE736CCFD}"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hapter Outline: Version G">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7"/>
          </p:nvPr>
        </p:nvSpPr>
        <p:spPr/>
        <p:txBody>
          <a:bodyPr/>
          <a:p>
            <a:fld id="{3865B3A2-D12F-4389-823C-FDF55D7B6257}" type="slidenum">
              <a:rPr/>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 plus 1 column">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Title plus 1 column">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jpe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Rectangle 6"/>
          <p:cNvSpPr/>
          <p:nvPr/>
        </p:nvSpPr>
        <p:spPr>
          <a:xfrm>
            <a:off x="0" y="304812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sp>
        <p:nvSpPr>
          <p:cNvPr id="2" name="PlaceHolder 1"/>
          <p:cNvSpPr>
            <a:spLocks noGrp="1"/>
          </p:cNvSpPr>
          <p:nvPr>
            <p:ph type="title"/>
          </p:nvPr>
        </p:nvSpPr>
        <p:spPr>
          <a:xfrm>
            <a:off x="152280" y="365040"/>
            <a:ext cx="8838720" cy="1387080"/>
          </a:xfrm>
          <a:prstGeom prst="rect">
            <a:avLst/>
          </a:prstGeom>
          <a:noFill/>
          <a:ln w="0">
            <a:noFill/>
          </a:ln>
        </p:spPr>
        <p:txBody>
          <a:bodyPr lIns="90000" tIns="45000" rIns="90000" bIns="45000" anchor="b">
            <a:noAutofit/>
          </a:bodyPr>
          <a:p>
            <a:pPr indent="0" algn="ctr" defTabSz="914400">
              <a:lnSpc>
                <a:spcPct val="90000"/>
              </a:lnSpc>
              <a:buNone/>
            </a:pPr>
            <a:r>
              <a:rPr lang="en-US" sz="6200" b="0" u="none" strike="noStrike">
                <a:solidFill>
                  <a:schemeClr val="dk1"/>
                </a:solidFill>
                <a:uFillTx/>
                <a:latin typeface="Times New Roman" panose="02020603050405020304"/>
                <a:ea typeface="Times New Roman" panose="02020603050405020304"/>
              </a:rPr>
              <a:t>Click to Edit Book Title</a:t>
            </a:r>
            <a:endParaRPr lang="en-US" sz="6200" b="0" u="none" strike="noStrike">
              <a:solidFill>
                <a:schemeClr val="dk1"/>
              </a:solidFill>
              <a:uFillTx/>
              <a:latin typeface="Times New Roman" panose="02020603050405020304"/>
            </a:endParaRPr>
          </a:p>
        </p:txBody>
      </p:sp>
      <p:sp>
        <p:nvSpPr>
          <p:cNvPr id="3" name="PlaceHolder 2"/>
          <p:cNvSpPr>
            <a:spLocks noGrp="1"/>
          </p:cNvSpPr>
          <p:nvPr>
            <p:ph type="body"/>
          </p:nvPr>
        </p:nvSpPr>
        <p:spPr>
          <a:xfrm>
            <a:off x="152280" y="1755720"/>
            <a:ext cx="8838720" cy="609120"/>
          </a:xfrm>
          <a:prstGeom prst="rect">
            <a:avLst/>
          </a:prstGeom>
          <a:noFill/>
          <a:ln w="0">
            <a:noFill/>
          </a:ln>
        </p:spPr>
        <p:txBody>
          <a:bodyPr lIns="90000" tIns="45000" rIns="90000" bIns="45000" anchor="t">
            <a:noAutofit/>
          </a:bodyPr>
          <a:p>
            <a:pPr indent="0" algn="ctr" defTabSz="914400">
              <a:lnSpc>
                <a:spcPct val="90000"/>
              </a:lnSpc>
              <a:spcBef>
                <a:spcPts val="1000"/>
              </a:spcBef>
              <a:buNone/>
              <a:tabLst>
                <a:tab pos="0" algn="l"/>
              </a:tabLst>
            </a:pPr>
            <a:r>
              <a:rPr lang="en-US" sz="2900" b="1" u="none" strike="noStrike">
                <a:solidFill>
                  <a:schemeClr val="dk1"/>
                </a:solidFill>
                <a:uFillTx/>
                <a:latin typeface="Times New Roman" panose="02020603050405020304"/>
                <a:ea typeface="Times New Roman" panose="02020603050405020304"/>
              </a:rPr>
              <a:t>Third Edition</a:t>
            </a:r>
            <a:endParaRPr lang="en-US" sz="2900" b="0" u="none" strike="noStrike">
              <a:solidFill>
                <a:schemeClr val="dk1"/>
              </a:solidFill>
              <a:uFillTx/>
              <a:latin typeface="Times New Roman" panose="02020603050405020304"/>
            </a:endParaRPr>
          </a:p>
        </p:txBody>
      </p:sp>
      <p:sp>
        <p:nvSpPr>
          <p:cNvPr id="4" name="PlaceHolder 3"/>
          <p:cNvSpPr>
            <a:spLocks noGrp="1"/>
          </p:cNvSpPr>
          <p:nvPr>
            <p:ph type="body"/>
          </p:nvPr>
        </p:nvSpPr>
        <p:spPr>
          <a:xfrm>
            <a:off x="152280" y="2363760"/>
            <a:ext cx="8838720" cy="685440"/>
          </a:xfrm>
          <a:prstGeom prst="rect">
            <a:avLst/>
          </a:prstGeom>
          <a:noFill/>
          <a:ln w="0">
            <a:noFill/>
          </a:ln>
        </p:spPr>
        <p:txBody>
          <a:bodyPr lIns="90000" tIns="45000" rIns="90000" bIns="45000" anchor="t">
            <a:noAutofit/>
          </a:bodyPr>
          <a:p>
            <a:pPr indent="0" algn="ctr" defTabSz="914400">
              <a:lnSpc>
                <a:spcPct val="90000"/>
              </a:lnSpc>
              <a:spcBef>
                <a:spcPts val="1000"/>
              </a:spcBef>
              <a:buNone/>
              <a:tabLst>
                <a:tab pos="0" algn="l"/>
              </a:tabLst>
            </a:pPr>
            <a:r>
              <a:rPr lang="en-US" sz="2800" b="0" u="none" strike="noStrike">
                <a:solidFill>
                  <a:schemeClr val="accent2"/>
                </a:solidFill>
                <a:uFillTx/>
                <a:latin typeface="Times New Roman" panose="02020603050405020304"/>
                <a:ea typeface="Times New Roman" panose="02020603050405020304"/>
              </a:rPr>
              <a:t>David Klein</a:t>
            </a:r>
            <a:endParaRPr lang="en-US" sz="2800" b="0" u="none" strike="noStrike">
              <a:solidFill>
                <a:schemeClr val="dk1"/>
              </a:solidFill>
              <a:uFillTx/>
              <a:latin typeface="Times New Roman" panose="02020603050405020304"/>
            </a:endParaRPr>
          </a:p>
        </p:txBody>
      </p:sp>
      <p:sp>
        <p:nvSpPr>
          <p:cNvPr id="5" name="PlaceHolder 4"/>
          <p:cNvSpPr>
            <a:spLocks noGrp="1"/>
          </p:cNvSpPr>
          <p:nvPr>
            <p:ph type="body"/>
          </p:nvPr>
        </p:nvSpPr>
        <p:spPr>
          <a:xfrm>
            <a:off x="152280" y="3733920"/>
            <a:ext cx="8838720" cy="533160"/>
          </a:xfrm>
          <a:prstGeom prst="rect">
            <a:avLst/>
          </a:prstGeom>
          <a:noFill/>
          <a:ln w="0">
            <a:noFill/>
          </a:ln>
        </p:spPr>
        <p:txBody>
          <a:bodyPr lIns="90000" tIns="45000" rIns="90000" bIns="45000" anchor="t">
            <a:noAutofit/>
          </a:bodyPr>
          <a:p>
            <a:pPr indent="0" algn="ctr" defTabSz="914400">
              <a:lnSpc>
                <a:spcPct val="90000"/>
              </a:lnSpc>
              <a:spcBef>
                <a:spcPts val="1000"/>
              </a:spcBef>
              <a:buNone/>
              <a:tabLst>
                <a:tab pos="0" algn="l"/>
              </a:tabLst>
            </a:pPr>
            <a:r>
              <a:rPr lang="en-US" sz="4000" b="1" u="none" strike="noStrike">
                <a:solidFill>
                  <a:srgbClr val="007787"/>
                </a:solidFill>
                <a:uFillTx/>
                <a:latin typeface="Times New Roman" panose="02020603050405020304"/>
                <a:ea typeface="Times New Roman" panose="02020603050405020304"/>
              </a:rPr>
              <a:t>Chapter 1</a:t>
            </a:r>
            <a:endParaRPr lang="en-US" sz="4000" b="0" u="none" strike="noStrike">
              <a:solidFill>
                <a:schemeClr val="dk1"/>
              </a:solidFill>
              <a:uFillTx/>
              <a:latin typeface="Times New Roman" panose="02020603050405020304"/>
            </a:endParaRPr>
          </a:p>
        </p:txBody>
      </p:sp>
      <p:sp>
        <p:nvSpPr>
          <p:cNvPr id="6" name="PlaceHolder 5"/>
          <p:cNvSpPr>
            <a:spLocks noGrp="1"/>
          </p:cNvSpPr>
          <p:nvPr>
            <p:ph type="body"/>
          </p:nvPr>
        </p:nvSpPr>
        <p:spPr>
          <a:xfrm>
            <a:off x="152280" y="4267080"/>
            <a:ext cx="8838720" cy="2437920"/>
          </a:xfrm>
          <a:prstGeom prst="rect">
            <a:avLst/>
          </a:prstGeom>
          <a:noFill/>
          <a:ln w="0">
            <a:noFill/>
          </a:ln>
        </p:spPr>
        <p:txBody>
          <a:bodyPr lIns="90000" tIns="45000" rIns="90000" bIns="45000" anchor="ctr">
            <a:noAutofit/>
          </a:bodyPr>
          <a:p>
            <a:pPr indent="0" algn="ctr" defTabSz="914400">
              <a:lnSpc>
                <a:spcPct val="90000"/>
              </a:lnSpc>
              <a:spcBef>
                <a:spcPts val="1000"/>
              </a:spcBef>
              <a:buNone/>
              <a:tabLst>
                <a:tab pos="0" algn="l"/>
              </a:tabLst>
            </a:pPr>
            <a:r>
              <a:rPr lang="en-US" sz="3800" b="0" u="none" strike="noStrike">
                <a:solidFill>
                  <a:schemeClr val="dk1"/>
                </a:solidFill>
                <a:uFillTx/>
                <a:latin typeface="Times New Roman" panose="02020603050405020304"/>
                <a:ea typeface="Times New Roman" panose="02020603050405020304"/>
              </a:rPr>
              <a:t>Click to Edit Chapter Title</a:t>
            </a:r>
            <a:endParaRPr lang="en-US" sz="3800" b="0" u="none" strike="noStrike">
              <a:solidFill>
                <a:schemeClr val="dk1"/>
              </a:solidFill>
              <a:uFillTx/>
              <a:latin typeface="Times New Roman" panose="02020603050405020304"/>
            </a:endParaRPr>
          </a:p>
        </p:txBody>
      </p:sp>
      <p:sp>
        <p:nvSpPr>
          <p:cNvPr id="7" name="PlaceHolder 6"/>
          <p:cNvSpPr>
            <a:spLocks noGrp="1"/>
          </p:cNvSpPr>
          <p:nvPr>
            <p:ph type="body"/>
          </p:nvPr>
        </p:nvSpPr>
        <p:spPr>
          <a:xfrm>
            <a:off x="1568880" y="6248520"/>
            <a:ext cx="6584040" cy="45684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rPr>
              <a:t>Copyright ©2019 John Wiley &amp; Sons, Inc.</a:t>
            </a:r>
            <a:endParaRPr lang="en-US" sz="2800" b="0" u="none" strike="noStrike">
              <a:solidFill>
                <a:schemeClr val="dk1"/>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65" name="Straight Connector 16"/>
          <p:cNvCxnSpPr/>
          <p:nvPr/>
        </p:nvCxnSpPr>
        <p:spPr>
          <a:xfrm>
            <a:off x="0" y="6324480"/>
            <a:ext cx="9144360" cy="360"/>
          </a:xfrm>
          <a:prstGeom prst="straightConnector1">
            <a:avLst/>
          </a:prstGeom>
          <a:ln w="12700">
            <a:solidFill>
              <a:srgbClr val="196E78"/>
            </a:solidFill>
          </a:ln>
        </p:spPr>
      </p:cxnSp>
      <p:sp>
        <p:nvSpPr>
          <p:cNvPr id="66"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a:buNone/>
            </a:pPr>
            <a:r>
              <a:rPr lang="en-US" sz="4000" b="0" u="none" strike="noStrike">
                <a:solidFill>
                  <a:schemeClr val="dk1"/>
                </a:solidFill>
                <a:uFillTx/>
                <a:latin typeface="Times New Roman" panose="02020603050405020304"/>
              </a:rPr>
              <a:t>Click to edit the title text format</a:t>
            </a:r>
            <a:endParaRPr lang="en-US" sz="4000" b="0" u="none" strike="noStrike">
              <a:solidFill>
                <a:schemeClr val="dk1"/>
              </a:solidFill>
              <a:uFillTx/>
              <a:latin typeface="Times New Roman" panose="02020603050405020304"/>
            </a:endParaRPr>
          </a:p>
        </p:txBody>
      </p:sp>
      <p:sp>
        <p:nvSpPr>
          <p:cNvPr id="67" name="PlaceHolder 2"/>
          <p:cNvSpPr>
            <a:spLocks noGrp="1"/>
          </p:cNvSpPr>
          <p:nvPr>
            <p:ph type="body"/>
          </p:nvPr>
        </p:nvSpPr>
        <p:spPr>
          <a:xfrm>
            <a:off x="304920" y="1752480"/>
            <a:ext cx="8534160" cy="1447560"/>
          </a:xfrm>
          <a:prstGeom prst="rect">
            <a:avLst/>
          </a:prstGeom>
          <a:noFill/>
          <a:ln w="0">
            <a:noFill/>
          </a:ln>
        </p:spPr>
        <p:txBody>
          <a:bodyPr lIns="90000" tIns="45000" rIns="90000" bIns="45000" anchor="t">
            <a:noAutofit/>
          </a:bodyPr>
          <a:p>
            <a:pPr marL="406400" indent="-406400" defTabSz="914400">
              <a:lnSpc>
                <a:spcPct val="100000"/>
              </a:lnSpc>
              <a:spcBef>
                <a:spcPts val="555"/>
              </a:spcBef>
              <a:buClr>
                <a:srgbClr val="B11116"/>
              </a:buClr>
              <a:buFont typeface="Arial" panose="020B0604020202020204"/>
              <a:buChar char="•"/>
            </a:pPr>
            <a:r>
              <a:rPr lang="en-US" sz="2490" b="0" u="none" strike="noStrike">
                <a:solidFill>
                  <a:schemeClr val="dk1"/>
                </a:solidFill>
                <a:uFillTx/>
                <a:latin typeface="Times New Roman" panose="02020603050405020304"/>
                <a:ea typeface="Calibri" panose="020F0502020204030204"/>
              </a:rPr>
              <a:t>Click to add text or image</a:t>
            </a:r>
            <a:endParaRPr lang="en-US" sz="2490" b="0" u="none" strike="noStrike">
              <a:solidFill>
                <a:schemeClr val="dk1"/>
              </a:solidFill>
              <a:uFillTx/>
              <a:latin typeface="Times New Roman" panose="02020603050405020304"/>
            </a:endParaRPr>
          </a:p>
          <a:p>
            <a:pPr indent="0" defTabSz="914400">
              <a:lnSpc>
                <a:spcPct val="100000"/>
              </a:lnSpc>
              <a:spcBef>
                <a:spcPts val="555"/>
              </a:spcBef>
              <a:buNone/>
            </a:pPr>
            <a:endParaRPr lang="en-US" sz="2310" b="0" u="none" strike="noStrike">
              <a:solidFill>
                <a:schemeClr val="dk1"/>
              </a:solidFill>
              <a:uFillTx/>
              <a:latin typeface="Times New Roman" panose="02020603050405020304"/>
            </a:endParaRPr>
          </a:p>
        </p:txBody>
      </p:sp>
      <p:sp>
        <p:nvSpPr>
          <p:cNvPr id="68" name="TextBox 10"/>
          <p:cNvSpPr/>
          <p:nvPr/>
        </p:nvSpPr>
        <p:spPr>
          <a:xfrm>
            <a:off x="2777400" y="6419880"/>
            <a:ext cx="3605760" cy="272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tabLst>
                <a:tab pos="0" algn="l"/>
              </a:tabLst>
            </a:pPr>
            <a:r>
              <a:rPr lang="en-US" sz="1200" b="0" u="none" strike="noStrike">
                <a:solidFill>
                  <a:schemeClr val="dk1">
                    <a:tint val="75000"/>
                  </a:schemeClr>
                </a:solidFill>
                <a:uFillTx/>
                <a:latin typeface="Calibri" panose="020F0502020204030204"/>
                <a:ea typeface="Times New Roman" panose="02020603050405020304"/>
              </a:rPr>
              <a:t>©2020 John Wiley &amp; Sons, Inc. All rights reserved.</a:t>
            </a:r>
            <a:endParaRPr lang="en-US" sz="1200" b="0" u="none" strike="noStrike">
              <a:solidFill>
                <a:srgbClr val="000000"/>
              </a:solidFill>
              <a:uFillTx/>
              <a:latin typeface="Arial" panose="020B0604020202020204"/>
            </a:endParaRPr>
          </a:p>
        </p:txBody>
      </p:sp>
      <p:sp>
        <p:nvSpPr>
          <p:cNvPr id="69" name="PlaceHolder 3"/>
          <p:cNvSpPr>
            <a:spLocks noGrp="1"/>
          </p:cNvSpPr>
          <p:nvPr>
            <p:ph type="body"/>
          </p:nvPr>
        </p:nvSpPr>
        <p:spPr>
          <a:xfrm>
            <a:off x="380880" y="3276720"/>
            <a:ext cx="1752120" cy="837720"/>
          </a:xfrm>
          <a:prstGeom prst="rect">
            <a:avLst/>
          </a:prstGeom>
          <a:noFill/>
          <a:ln w="0">
            <a:noFill/>
          </a:ln>
        </p:spPr>
        <p:txBody>
          <a:bodyPr lIns="90000" tIns="45000" rIns="90000" bIns="45000" anchor="t">
            <a:noAutofit/>
          </a:bodyPr>
          <a:p>
            <a:pPr marL="431800" indent="-323850">
              <a:lnSpc>
                <a:spcPct val="90000"/>
              </a:lnSpc>
              <a:spcBef>
                <a:spcPts val="141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Click to edit the outline text format</a:t>
            </a:r>
            <a:endParaRPr lang="en-US" sz="1800" b="0" u="none" strike="noStrike">
              <a:solidFill>
                <a:schemeClr val="dk1"/>
              </a:solidFill>
              <a:uFillTx/>
              <a:latin typeface="Times New Roman" panose="02020603050405020304"/>
            </a:endParaRPr>
          </a:p>
          <a:p>
            <a:pPr marL="864235" lvl="1" indent="-323850">
              <a:lnSpc>
                <a:spcPct val="90000"/>
              </a:lnSpc>
              <a:spcBef>
                <a:spcPts val="113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Second Outline Level</a:t>
            </a:r>
            <a:endParaRPr lang="en-US" sz="1800" b="0" u="none" strike="noStrike">
              <a:solidFill>
                <a:schemeClr val="dk1"/>
              </a:solidFill>
              <a:uFillTx/>
              <a:latin typeface="Times New Roman" panose="02020603050405020304"/>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Third Outline Level</a:t>
            </a:r>
            <a:endParaRPr lang="en-US" sz="1800" b="0" u="none" strike="noStrike">
              <a:solidFill>
                <a:schemeClr val="dk1"/>
              </a:solidFill>
              <a:uFillTx/>
              <a:latin typeface="Times New Roman" panose="02020603050405020304"/>
            </a:endParaRPr>
          </a:p>
          <a:p>
            <a:pPr marL="1727835" lvl="3" indent="-215900">
              <a:lnSpc>
                <a:spcPct val="90000"/>
              </a:lnSpc>
              <a:spcBef>
                <a:spcPts val="56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Fourth Outline Level</a:t>
            </a:r>
            <a:endParaRPr lang="en-US" sz="1800" b="0" u="none" strike="noStrike">
              <a:solidFill>
                <a:schemeClr val="dk1"/>
              </a:solidFill>
              <a:uFillTx/>
              <a:latin typeface="Times New Roman" panose="02020603050405020304"/>
            </a:endParaRPr>
          </a:p>
          <a:p>
            <a:pPr marL="2160270" lvl="4"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Fifth Outline Level</a:t>
            </a:r>
            <a:endParaRPr lang="en-US" sz="1800" b="0" u="none" strike="noStrike">
              <a:solidFill>
                <a:schemeClr val="dk1"/>
              </a:solidFill>
              <a:uFillTx/>
              <a:latin typeface="Times New Roman" panose="02020603050405020304"/>
            </a:endParaRPr>
          </a:p>
          <a:p>
            <a:pPr marL="2592070" lvl="5"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Sixth Outline Level</a:t>
            </a:r>
            <a:endParaRPr lang="en-US" sz="1800" b="0" u="none" strike="noStrike">
              <a:solidFill>
                <a:schemeClr val="dk1"/>
              </a:solidFill>
              <a:uFillTx/>
              <a:latin typeface="Times New Roman" panose="02020603050405020304"/>
            </a:endParaRPr>
          </a:p>
          <a:p>
            <a:pPr marL="3023870" lvl="6"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Seventh Outline Level</a:t>
            </a:r>
            <a:endParaRPr lang="en-US" sz="1800" b="0" u="none" strike="noStrike">
              <a:solidFill>
                <a:schemeClr val="dk1"/>
              </a:solidFill>
              <a:uFillTx/>
              <a:latin typeface="Times New Roman" panose="02020603050405020304"/>
            </a:endParaRPr>
          </a:p>
        </p:txBody>
      </p:sp>
      <p:sp>
        <p:nvSpPr>
          <p:cNvPr id="70" name="PlaceHolder 4"/>
          <p:cNvSpPr>
            <a:spLocks noGrp="1"/>
          </p:cNvSpPr>
          <p:nvPr>
            <p:ph type="body"/>
          </p:nvPr>
        </p:nvSpPr>
        <p:spPr>
          <a:xfrm>
            <a:off x="2438280" y="3276720"/>
            <a:ext cx="2141280" cy="837720"/>
          </a:xfrm>
          <a:prstGeom prst="rect">
            <a:avLst/>
          </a:prstGeom>
          <a:noFill/>
          <a:ln w="0">
            <a:noFill/>
          </a:ln>
        </p:spPr>
        <p:txBody>
          <a:bodyPr lIns="90000" tIns="45000" rIns="90000" bIns="45000" anchor="t">
            <a:noAutofit/>
          </a:bodyPr>
          <a:p>
            <a:pPr marL="431800" indent="-323850">
              <a:lnSpc>
                <a:spcPct val="90000"/>
              </a:lnSpc>
              <a:spcBef>
                <a:spcPts val="141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Click to edit the outline text format</a:t>
            </a:r>
            <a:endParaRPr lang="en-US" sz="1800" b="0" u="none" strike="noStrike">
              <a:solidFill>
                <a:schemeClr val="dk1"/>
              </a:solidFill>
              <a:uFillTx/>
              <a:latin typeface="Times New Roman" panose="02020603050405020304"/>
            </a:endParaRPr>
          </a:p>
          <a:p>
            <a:pPr marL="864235" lvl="1" indent="-323850">
              <a:lnSpc>
                <a:spcPct val="90000"/>
              </a:lnSpc>
              <a:spcBef>
                <a:spcPts val="113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Second Outline Level</a:t>
            </a:r>
            <a:endParaRPr lang="en-US" sz="1800" b="0" u="none" strike="noStrike">
              <a:solidFill>
                <a:schemeClr val="dk1"/>
              </a:solidFill>
              <a:uFillTx/>
              <a:latin typeface="Times New Roman" panose="02020603050405020304"/>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Third Outline Level</a:t>
            </a:r>
            <a:endParaRPr lang="en-US" sz="1800" b="0" u="none" strike="noStrike">
              <a:solidFill>
                <a:schemeClr val="dk1"/>
              </a:solidFill>
              <a:uFillTx/>
              <a:latin typeface="Times New Roman" panose="02020603050405020304"/>
            </a:endParaRPr>
          </a:p>
          <a:p>
            <a:pPr marL="1727835" lvl="3" indent="-215900">
              <a:lnSpc>
                <a:spcPct val="90000"/>
              </a:lnSpc>
              <a:spcBef>
                <a:spcPts val="56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Fourth Outline Level</a:t>
            </a:r>
            <a:endParaRPr lang="en-US" sz="1800" b="0" u="none" strike="noStrike">
              <a:solidFill>
                <a:schemeClr val="dk1"/>
              </a:solidFill>
              <a:uFillTx/>
              <a:latin typeface="Times New Roman" panose="02020603050405020304"/>
            </a:endParaRPr>
          </a:p>
          <a:p>
            <a:pPr marL="2160270" lvl="4"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Fifth Outline Level</a:t>
            </a:r>
            <a:endParaRPr lang="en-US" sz="1800" b="0" u="none" strike="noStrike">
              <a:solidFill>
                <a:schemeClr val="dk1"/>
              </a:solidFill>
              <a:uFillTx/>
              <a:latin typeface="Times New Roman" panose="02020603050405020304"/>
            </a:endParaRPr>
          </a:p>
          <a:p>
            <a:pPr marL="2592070" lvl="5"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Sixth Outline Level</a:t>
            </a:r>
            <a:endParaRPr lang="en-US" sz="1800" b="0" u="none" strike="noStrike">
              <a:solidFill>
                <a:schemeClr val="dk1"/>
              </a:solidFill>
              <a:uFillTx/>
              <a:latin typeface="Times New Roman" panose="02020603050405020304"/>
            </a:endParaRPr>
          </a:p>
          <a:p>
            <a:pPr marL="3023870" lvl="6"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Seventh Outline Level</a:t>
            </a:r>
            <a:endParaRPr lang="en-US" sz="1800" b="0" u="none" strike="noStrike">
              <a:solidFill>
                <a:schemeClr val="dk1"/>
              </a:solidFill>
              <a:uFillTx/>
              <a:latin typeface="Times New Roman" panose="02020603050405020304"/>
            </a:endParaRPr>
          </a:p>
        </p:txBody>
      </p:sp>
      <p:sp>
        <p:nvSpPr>
          <p:cNvPr id="71" name="PlaceHolder 5"/>
          <p:cNvSpPr>
            <a:spLocks noGrp="1"/>
          </p:cNvSpPr>
          <p:nvPr>
            <p:ph type="body"/>
          </p:nvPr>
        </p:nvSpPr>
        <p:spPr>
          <a:xfrm>
            <a:off x="4952880" y="3352680"/>
            <a:ext cx="2209320" cy="837720"/>
          </a:xfrm>
          <a:prstGeom prst="rect">
            <a:avLst/>
          </a:prstGeom>
          <a:noFill/>
          <a:ln w="0">
            <a:noFill/>
          </a:ln>
        </p:spPr>
        <p:txBody>
          <a:bodyPr lIns="90000" tIns="45000" rIns="90000" bIns="45000" anchor="t">
            <a:noAutofit/>
          </a:bodyPr>
          <a:p>
            <a:pPr marL="431800" indent="-323850">
              <a:lnSpc>
                <a:spcPct val="90000"/>
              </a:lnSpc>
              <a:spcBef>
                <a:spcPts val="141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Click to edit the outline text format</a:t>
            </a:r>
            <a:endParaRPr lang="en-US" sz="1800" b="0" u="none" strike="noStrike">
              <a:solidFill>
                <a:schemeClr val="dk1"/>
              </a:solidFill>
              <a:uFillTx/>
              <a:latin typeface="Times New Roman" panose="02020603050405020304"/>
            </a:endParaRPr>
          </a:p>
          <a:p>
            <a:pPr marL="864235" lvl="1" indent="-323850">
              <a:lnSpc>
                <a:spcPct val="90000"/>
              </a:lnSpc>
              <a:spcBef>
                <a:spcPts val="113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Second Outline Level</a:t>
            </a:r>
            <a:endParaRPr lang="en-US" sz="1800" b="0" u="none" strike="noStrike">
              <a:solidFill>
                <a:schemeClr val="dk1"/>
              </a:solidFill>
              <a:uFillTx/>
              <a:latin typeface="Times New Roman" panose="02020603050405020304"/>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Third Outline Level</a:t>
            </a:r>
            <a:endParaRPr lang="en-US" sz="1800" b="0" u="none" strike="noStrike">
              <a:solidFill>
                <a:schemeClr val="dk1"/>
              </a:solidFill>
              <a:uFillTx/>
              <a:latin typeface="Times New Roman" panose="02020603050405020304"/>
            </a:endParaRPr>
          </a:p>
          <a:p>
            <a:pPr marL="1727835" lvl="3" indent="-215900">
              <a:lnSpc>
                <a:spcPct val="90000"/>
              </a:lnSpc>
              <a:spcBef>
                <a:spcPts val="56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Fourth Outline Level</a:t>
            </a:r>
            <a:endParaRPr lang="en-US" sz="1800" b="0" u="none" strike="noStrike">
              <a:solidFill>
                <a:schemeClr val="dk1"/>
              </a:solidFill>
              <a:uFillTx/>
              <a:latin typeface="Times New Roman" panose="02020603050405020304"/>
            </a:endParaRPr>
          </a:p>
          <a:p>
            <a:pPr marL="2160270" lvl="4"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Fifth Outline Level</a:t>
            </a:r>
            <a:endParaRPr lang="en-US" sz="1800" b="0" u="none" strike="noStrike">
              <a:solidFill>
                <a:schemeClr val="dk1"/>
              </a:solidFill>
              <a:uFillTx/>
              <a:latin typeface="Times New Roman" panose="02020603050405020304"/>
            </a:endParaRPr>
          </a:p>
          <a:p>
            <a:pPr marL="2592070" lvl="5"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Sixth Outline Level</a:t>
            </a:r>
            <a:endParaRPr lang="en-US" sz="1800" b="0" u="none" strike="noStrike">
              <a:solidFill>
                <a:schemeClr val="dk1"/>
              </a:solidFill>
              <a:uFillTx/>
              <a:latin typeface="Times New Roman" panose="02020603050405020304"/>
            </a:endParaRPr>
          </a:p>
          <a:p>
            <a:pPr marL="3023870" lvl="6"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Seventh Outline Level</a:t>
            </a:r>
            <a:endParaRPr lang="en-US" sz="1800" b="0" u="none" strike="noStrike">
              <a:solidFill>
                <a:schemeClr val="dk1"/>
              </a:solidFill>
              <a:uFillTx/>
              <a:latin typeface="Times New Roman" panose="02020603050405020304"/>
            </a:endParaRPr>
          </a:p>
        </p:txBody>
      </p:sp>
      <p:sp>
        <p:nvSpPr>
          <p:cNvPr id="72" name="PlaceHolder 6"/>
          <p:cNvSpPr>
            <a:spLocks noGrp="1"/>
          </p:cNvSpPr>
          <p:nvPr>
            <p:ph type="body"/>
          </p:nvPr>
        </p:nvSpPr>
        <p:spPr>
          <a:xfrm>
            <a:off x="304920" y="4572000"/>
            <a:ext cx="8534160" cy="456840"/>
          </a:xfrm>
          <a:prstGeom prst="rect">
            <a:avLst/>
          </a:prstGeom>
          <a:noFill/>
          <a:ln w="0">
            <a:noFill/>
          </a:ln>
        </p:spPr>
        <p:txBody>
          <a:bodyPr lIns="90000" tIns="45000" rIns="90000" bIns="45000" anchor="t">
            <a:noAutofit/>
          </a:bodyPr>
          <a:p>
            <a:pPr marL="406400" indent="-406400" defTabSz="914400">
              <a:lnSpc>
                <a:spcPct val="100000"/>
              </a:lnSpc>
              <a:spcBef>
                <a:spcPts val="555"/>
              </a:spcBef>
              <a:buClr>
                <a:srgbClr val="B11116"/>
              </a:buClr>
              <a:buFont typeface="Arial" panose="020B0604020202020204"/>
              <a:buChar char="•"/>
            </a:pPr>
            <a:r>
              <a:rPr lang="en-US" sz="2490" b="0" u="none" strike="noStrike">
                <a:solidFill>
                  <a:schemeClr val="dk1"/>
                </a:solidFill>
                <a:uFillTx/>
                <a:latin typeface="Times New Roman" panose="02020603050405020304"/>
                <a:ea typeface="Calibri" panose="020F0502020204030204"/>
              </a:rPr>
              <a:t>Click to add text or image</a:t>
            </a:r>
            <a:endParaRPr lang="en-US" sz="2490" b="0" u="none" strike="noStrike">
              <a:solidFill>
                <a:schemeClr val="dk1"/>
              </a:solidFill>
              <a:uFillTx/>
              <a:latin typeface="Times New Roman" panose="02020603050405020304"/>
            </a:endParaRPr>
          </a:p>
          <a:p>
            <a:pPr indent="0" defTabSz="914400">
              <a:lnSpc>
                <a:spcPct val="100000"/>
              </a:lnSpc>
              <a:spcBef>
                <a:spcPts val="555"/>
              </a:spcBef>
              <a:buNone/>
            </a:pPr>
            <a:endParaRPr lang="en-US" sz="2310" b="0" u="none" strike="noStrike">
              <a:solidFill>
                <a:schemeClr val="dk1"/>
              </a:solidFill>
              <a:uFillTx/>
              <a:latin typeface="Times New Roman" panose="02020603050405020304"/>
            </a:endParaRPr>
          </a:p>
        </p:txBody>
      </p:sp>
      <p:sp>
        <p:nvSpPr>
          <p:cNvPr id="73" name="PlaceHolder 7"/>
          <p:cNvSpPr>
            <a:spLocks noGrp="1"/>
          </p:cNvSpPr>
          <p:nvPr>
            <p:ph type="body"/>
          </p:nvPr>
        </p:nvSpPr>
        <p:spPr>
          <a:xfrm>
            <a:off x="304920" y="5181480"/>
            <a:ext cx="8534160" cy="990360"/>
          </a:xfrm>
          <a:prstGeom prst="rect">
            <a:avLst/>
          </a:prstGeom>
          <a:noFill/>
          <a:ln w="0">
            <a:noFill/>
          </a:ln>
        </p:spPr>
        <p:txBody>
          <a:bodyPr lIns="90000" tIns="45000" rIns="90000" bIns="45000" anchor="t">
            <a:noAutofit/>
          </a:bodyPr>
          <a:p>
            <a:pPr marL="406400" indent="-406400" defTabSz="914400">
              <a:lnSpc>
                <a:spcPct val="100000"/>
              </a:lnSpc>
              <a:spcBef>
                <a:spcPts val="555"/>
              </a:spcBef>
              <a:buClr>
                <a:srgbClr val="B11116"/>
              </a:buClr>
              <a:buFont typeface="Arial" panose="020B0604020202020204"/>
              <a:buChar char="•"/>
            </a:pPr>
            <a:r>
              <a:rPr lang="en-US" sz="2490" b="0" u="none" strike="noStrike">
                <a:solidFill>
                  <a:schemeClr val="dk1"/>
                </a:solidFill>
                <a:uFillTx/>
                <a:latin typeface="Times New Roman" panose="02020603050405020304"/>
                <a:ea typeface="Calibri" panose="020F0502020204030204"/>
              </a:rPr>
              <a:t>Click to add text or image</a:t>
            </a:r>
            <a:endParaRPr lang="en-US" sz="2490" b="0" u="none" strike="noStrike">
              <a:solidFill>
                <a:schemeClr val="dk1"/>
              </a:solidFill>
              <a:uFillTx/>
              <a:latin typeface="Times New Roman" panose="02020603050405020304"/>
            </a:endParaRPr>
          </a:p>
          <a:p>
            <a:pPr indent="0" defTabSz="914400">
              <a:lnSpc>
                <a:spcPct val="100000"/>
              </a:lnSpc>
              <a:spcBef>
                <a:spcPts val="555"/>
              </a:spcBef>
              <a:buNone/>
            </a:pPr>
            <a:endParaRPr lang="en-US" sz="2310" b="0" u="none" strike="noStrike">
              <a:solidFill>
                <a:schemeClr val="dk1"/>
              </a:solidFill>
              <a:uFillTx/>
              <a:latin typeface="Times New Roman" panose="02020603050405020304"/>
            </a:endParaRPr>
          </a:p>
        </p:txBody>
      </p:sp>
      <p:sp>
        <p:nvSpPr>
          <p:cNvPr id="74" name="Slide Number Placeholder 5"/>
          <p:cNvSpPr/>
          <p:nvPr/>
        </p:nvSpPr>
        <p:spPr>
          <a:xfrm>
            <a:off x="8275680" y="6438600"/>
            <a:ext cx="559440" cy="2577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algn="ctr" defTabSz="914400">
              <a:lnSpc>
                <a:spcPct val="100000"/>
              </a:lnSpc>
            </a:pPr>
            <a:fld id="{B55644F9-27B2-40EF-A0EA-C1F813964102}" type="slidenum">
              <a:rPr lang="en-US" sz="1200" b="0" u="none" strike="noStrike">
                <a:solidFill>
                  <a:schemeClr val="dk1">
                    <a:tint val="75000"/>
                  </a:schemeClr>
                </a:solidFill>
                <a:uFillTx/>
                <a:latin typeface="Calibri" panose="020F0502020204030204"/>
                <a:ea typeface="Times New Roman" panose="02020603050405020304"/>
              </a:rPr>
            </a:fld>
            <a:endParaRPr lang="en-US" sz="1200" b="0" u="none" strike="noStrike">
              <a:solidFill>
                <a:srgbClr val="000000"/>
              </a:solidFill>
              <a:uFillTx/>
              <a:latin typeface="Arial" panose="020B0604020202020204"/>
            </a:endParaRPr>
          </a:p>
        </p:txBody>
      </p:sp>
      <p:sp>
        <p:nvSpPr>
          <p:cNvPr id="75" name="PlaceHolder 8"/>
          <p:cNvSpPr>
            <a:spLocks noGrp="1"/>
          </p:cNvSpPr>
          <p:nvPr>
            <p:ph type="body"/>
          </p:nvPr>
        </p:nvSpPr>
        <p:spPr>
          <a:xfrm>
            <a:off x="7391520" y="3429000"/>
            <a:ext cx="1523520" cy="837720"/>
          </a:xfrm>
          <a:prstGeom prst="rect">
            <a:avLst/>
          </a:prstGeom>
          <a:noFill/>
          <a:ln w="0">
            <a:noFill/>
          </a:ln>
        </p:spPr>
        <p:txBody>
          <a:bodyPr lIns="90000" tIns="45000" rIns="90000" bIns="45000" anchor="t">
            <a:noAutofit/>
          </a:bodyPr>
          <a:p>
            <a:pPr marL="431800" indent="-323850">
              <a:lnSpc>
                <a:spcPct val="90000"/>
              </a:lnSpc>
              <a:spcBef>
                <a:spcPts val="141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Click to edit the outline text format</a:t>
            </a:r>
            <a:endParaRPr lang="en-US" sz="1800" b="0" u="none" strike="noStrike">
              <a:solidFill>
                <a:schemeClr val="dk1"/>
              </a:solidFill>
              <a:uFillTx/>
              <a:latin typeface="Times New Roman" panose="02020603050405020304"/>
            </a:endParaRPr>
          </a:p>
          <a:p>
            <a:pPr marL="864235" lvl="1" indent="-323850">
              <a:lnSpc>
                <a:spcPct val="90000"/>
              </a:lnSpc>
              <a:spcBef>
                <a:spcPts val="113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Second Outline Level</a:t>
            </a:r>
            <a:endParaRPr lang="en-US" sz="1800" b="0" u="none" strike="noStrike">
              <a:solidFill>
                <a:schemeClr val="dk1"/>
              </a:solidFill>
              <a:uFillTx/>
              <a:latin typeface="Times New Roman" panose="02020603050405020304"/>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Third Outline Level</a:t>
            </a:r>
            <a:endParaRPr lang="en-US" sz="1800" b="0" u="none" strike="noStrike">
              <a:solidFill>
                <a:schemeClr val="dk1"/>
              </a:solidFill>
              <a:uFillTx/>
              <a:latin typeface="Times New Roman" panose="02020603050405020304"/>
            </a:endParaRPr>
          </a:p>
          <a:p>
            <a:pPr marL="1727835" lvl="3" indent="-215900">
              <a:lnSpc>
                <a:spcPct val="90000"/>
              </a:lnSpc>
              <a:spcBef>
                <a:spcPts val="56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Fourth Outline Level</a:t>
            </a:r>
            <a:endParaRPr lang="en-US" sz="1800" b="0" u="none" strike="noStrike">
              <a:solidFill>
                <a:schemeClr val="dk1"/>
              </a:solidFill>
              <a:uFillTx/>
              <a:latin typeface="Times New Roman" panose="02020603050405020304"/>
            </a:endParaRPr>
          </a:p>
          <a:p>
            <a:pPr marL="2160270" lvl="4"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Fifth Outline Level</a:t>
            </a:r>
            <a:endParaRPr lang="en-US" sz="1800" b="0" u="none" strike="noStrike">
              <a:solidFill>
                <a:schemeClr val="dk1"/>
              </a:solidFill>
              <a:uFillTx/>
              <a:latin typeface="Times New Roman" panose="02020603050405020304"/>
            </a:endParaRPr>
          </a:p>
          <a:p>
            <a:pPr marL="2592070" lvl="5"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Sixth Outline Level</a:t>
            </a:r>
            <a:endParaRPr lang="en-US" sz="1800" b="0" u="none" strike="noStrike">
              <a:solidFill>
                <a:schemeClr val="dk1"/>
              </a:solidFill>
              <a:uFillTx/>
              <a:latin typeface="Times New Roman" panose="02020603050405020304"/>
            </a:endParaRPr>
          </a:p>
          <a:p>
            <a:pPr marL="3023870" lvl="6"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Seventh Outline Level</a:t>
            </a:r>
            <a:endParaRPr lang="en-US" sz="1800" b="0" u="none" strike="noStrike">
              <a:solidFill>
                <a:schemeClr val="dk1"/>
              </a:solidFill>
              <a:uFillTx/>
              <a:latin typeface="Times New Roman" panose="02020603050405020304"/>
            </a:endParaRPr>
          </a:p>
        </p:txBody>
      </p:sp>
      <p:sp>
        <p:nvSpPr>
          <p:cNvPr id="76" name="PlaceHolder 9"/>
          <p:cNvSpPr>
            <a:spLocks noGrp="1"/>
          </p:cNvSpPr>
          <p:nvPr>
            <p:ph type="body"/>
          </p:nvPr>
        </p:nvSpPr>
        <p:spPr>
          <a:xfrm>
            <a:off x="304920" y="5715000"/>
            <a:ext cx="8530920" cy="704520"/>
          </a:xfrm>
          <a:prstGeom prst="rect">
            <a:avLst/>
          </a:prstGeom>
          <a:noFill/>
          <a:ln w="0">
            <a:noFill/>
          </a:ln>
        </p:spPr>
        <p:txBody>
          <a:bodyPr lIns="90000" tIns="45000" rIns="90000" bIns="45000" anchor="t">
            <a:noAutofit/>
          </a:bodyPr>
          <a:p>
            <a:pPr indent="0">
              <a:lnSpc>
                <a:spcPct val="90000"/>
              </a:lnSpc>
              <a:spcBef>
                <a:spcPts val="1415"/>
              </a:spcBef>
              <a:buNone/>
            </a:pPr>
            <a:endParaRPr lang="en-US" sz="2800" b="0" u="none" strike="noStrike">
              <a:solidFill>
                <a:schemeClr val="dk1"/>
              </a:solidFill>
              <a:uFillTx/>
              <a:latin typeface="Times New Roman" panose="02020603050405020304"/>
            </a:endParaRPr>
          </a:p>
        </p:txBody>
      </p:sp>
      <p:sp>
        <p:nvSpPr>
          <p:cNvPr id="77" name="PlaceHolder 10"/>
          <p:cNvSpPr>
            <a:spLocks noGrp="1"/>
          </p:cNvSpPr>
          <p:nvPr>
            <p:ph type="body"/>
          </p:nvPr>
        </p:nvSpPr>
        <p:spPr>
          <a:xfrm>
            <a:off x="6553080" y="3886200"/>
            <a:ext cx="1722240" cy="609120"/>
          </a:xfrm>
          <a:prstGeom prst="rect">
            <a:avLst/>
          </a:prstGeom>
          <a:noFill/>
          <a:ln w="0">
            <a:noFill/>
          </a:ln>
        </p:spPr>
        <p:txBody>
          <a:bodyPr lIns="90000" tIns="45000" rIns="90000" bIns="45000" anchor="t">
            <a:noAutofit/>
          </a:bodyPr>
          <a:p>
            <a:pPr marL="431800" indent="-323850">
              <a:lnSpc>
                <a:spcPct val="90000"/>
              </a:lnSpc>
              <a:spcBef>
                <a:spcPts val="141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Click to edit the outline text format</a:t>
            </a:r>
            <a:endParaRPr lang="en-US" sz="1800" b="0" u="none" strike="noStrike">
              <a:solidFill>
                <a:schemeClr val="dk1"/>
              </a:solidFill>
              <a:uFillTx/>
              <a:latin typeface="Times New Roman" panose="02020603050405020304"/>
            </a:endParaRPr>
          </a:p>
          <a:p>
            <a:pPr marL="864235" lvl="1" indent="-323850">
              <a:lnSpc>
                <a:spcPct val="90000"/>
              </a:lnSpc>
              <a:spcBef>
                <a:spcPts val="113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Second Outline Level</a:t>
            </a:r>
            <a:endParaRPr lang="en-US" sz="1800" b="0" u="none" strike="noStrike">
              <a:solidFill>
                <a:schemeClr val="dk1"/>
              </a:solidFill>
              <a:uFillTx/>
              <a:latin typeface="Times New Roman" panose="02020603050405020304"/>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Third Outline Level</a:t>
            </a:r>
            <a:endParaRPr lang="en-US" sz="1800" b="0" u="none" strike="noStrike">
              <a:solidFill>
                <a:schemeClr val="dk1"/>
              </a:solidFill>
              <a:uFillTx/>
              <a:latin typeface="Times New Roman" panose="02020603050405020304"/>
            </a:endParaRPr>
          </a:p>
          <a:p>
            <a:pPr marL="1727835" lvl="3" indent="-215900">
              <a:lnSpc>
                <a:spcPct val="90000"/>
              </a:lnSpc>
              <a:spcBef>
                <a:spcPts val="56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Fourth Outline Level</a:t>
            </a:r>
            <a:endParaRPr lang="en-US" sz="1800" b="0" u="none" strike="noStrike">
              <a:solidFill>
                <a:schemeClr val="dk1"/>
              </a:solidFill>
              <a:uFillTx/>
              <a:latin typeface="Times New Roman" panose="02020603050405020304"/>
            </a:endParaRPr>
          </a:p>
          <a:p>
            <a:pPr marL="2160270" lvl="4"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Fifth Outline Level</a:t>
            </a:r>
            <a:endParaRPr lang="en-US" sz="1800" b="0" u="none" strike="noStrike">
              <a:solidFill>
                <a:schemeClr val="dk1"/>
              </a:solidFill>
              <a:uFillTx/>
              <a:latin typeface="Times New Roman" panose="02020603050405020304"/>
            </a:endParaRPr>
          </a:p>
          <a:p>
            <a:pPr marL="2592070" lvl="5"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Sixth Outline Level</a:t>
            </a:r>
            <a:endParaRPr lang="en-US" sz="1800" b="0" u="none" strike="noStrike">
              <a:solidFill>
                <a:schemeClr val="dk1"/>
              </a:solidFill>
              <a:uFillTx/>
              <a:latin typeface="Times New Roman" panose="02020603050405020304"/>
            </a:endParaRPr>
          </a:p>
          <a:p>
            <a:pPr marL="3023870" lvl="6"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Seventh Outline Level</a:t>
            </a:r>
            <a:endParaRPr lang="en-US" sz="1800" b="0" u="none" strike="noStrike">
              <a:solidFill>
                <a:schemeClr val="dk1"/>
              </a:solidFill>
              <a:uFillTx/>
              <a:latin typeface="Times New Roman" panose="02020603050405020304"/>
            </a:endParaRPr>
          </a:p>
        </p:txBody>
      </p:sp>
      <p:sp>
        <p:nvSpPr>
          <p:cNvPr id="78" name="PlaceHolder 11"/>
          <p:cNvSpPr>
            <a:spLocks noGrp="1"/>
          </p:cNvSpPr>
          <p:nvPr>
            <p:ph type="body"/>
          </p:nvPr>
        </p:nvSpPr>
        <p:spPr>
          <a:xfrm>
            <a:off x="380880" y="6419880"/>
            <a:ext cx="560160" cy="275760"/>
          </a:xfrm>
          <a:prstGeom prst="rect">
            <a:avLst/>
          </a:prstGeom>
          <a:noFill/>
          <a:ln w="0">
            <a:noFill/>
          </a:ln>
        </p:spPr>
        <p:txBody>
          <a:bodyPr lIns="90000" tIns="45000" rIns="90000" bIns="45000" anchor="t">
            <a:noAutofit/>
          </a:bodyPr>
          <a:p>
            <a:pPr indent="0">
              <a:lnSpc>
                <a:spcPct val="90000"/>
              </a:lnSpc>
              <a:spcBef>
                <a:spcPts val="1415"/>
              </a:spcBef>
              <a:buNone/>
            </a:pPr>
            <a:endParaRPr lang="en-US" sz="2800" b="0" u="none" strike="noStrike">
              <a:solidFill>
                <a:schemeClr val="dk1"/>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80" name="Straight Connector 16"/>
          <p:cNvCxnSpPr/>
          <p:nvPr/>
        </p:nvCxnSpPr>
        <p:spPr>
          <a:xfrm>
            <a:off x="0" y="6324480"/>
            <a:ext cx="9144360" cy="360"/>
          </a:xfrm>
          <a:prstGeom prst="straightConnector1">
            <a:avLst/>
          </a:prstGeom>
          <a:ln w="12700">
            <a:solidFill>
              <a:srgbClr val="196E78"/>
            </a:solidFill>
          </a:ln>
        </p:spPr>
      </p:cxnSp>
      <p:sp>
        <p:nvSpPr>
          <p:cNvPr id="81"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a:buNone/>
            </a:pPr>
            <a:r>
              <a:rPr lang="en-US" sz="4000" b="0" u="none" strike="noStrike">
                <a:solidFill>
                  <a:schemeClr val="dk1"/>
                </a:solidFill>
                <a:uFillTx/>
                <a:latin typeface="Times New Roman" panose="02020603050405020304"/>
              </a:rPr>
              <a:t>Click to edit the title text format</a:t>
            </a:r>
            <a:endParaRPr lang="en-US" sz="4000" b="0" u="none" strike="noStrike">
              <a:solidFill>
                <a:schemeClr val="dk1"/>
              </a:solidFill>
              <a:uFillTx/>
              <a:latin typeface="Times New Roman" panose="02020603050405020304"/>
            </a:endParaRPr>
          </a:p>
        </p:txBody>
      </p:sp>
      <p:sp>
        <p:nvSpPr>
          <p:cNvPr id="82" name="PlaceHolder 2"/>
          <p:cNvSpPr>
            <a:spLocks noGrp="1"/>
          </p:cNvSpPr>
          <p:nvPr>
            <p:ph type="body"/>
          </p:nvPr>
        </p:nvSpPr>
        <p:spPr>
          <a:xfrm>
            <a:off x="304920" y="1752480"/>
            <a:ext cx="8534160" cy="1447560"/>
          </a:xfrm>
          <a:prstGeom prst="rect">
            <a:avLst/>
          </a:prstGeom>
          <a:noFill/>
          <a:ln w="0">
            <a:noFill/>
          </a:ln>
        </p:spPr>
        <p:txBody>
          <a:bodyPr lIns="90000" tIns="45000" rIns="90000" bIns="45000" anchor="t">
            <a:noAutofit/>
          </a:bodyPr>
          <a:p>
            <a:pPr marL="406400" indent="-406400" defTabSz="914400">
              <a:lnSpc>
                <a:spcPct val="100000"/>
              </a:lnSpc>
              <a:spcBef>
                <a:spcPts val="555"/>
              </a:spcBef>
              <a:buClr>
                <a:srgbClr val="B11116"/>
              </a:buClr>
              <a:buFont typeface="Arial" panose="020B0604020202020204"/>
              <a:buChar char="•"/>
            </a:pPr>
            <a:r>
              <a:rPr lang="en-US" sz="2490" b="0" u="none" strike="noStrike">
                <a:solidFill>
                  <a:schemeClr val="dk1"/>
                </a:solidFill>
                <a:uFillTx/>
                <a:latin typeface="Times New Roman" panose="02020603050405020304"/>
                <a:ea typeface="Calibri" panose="020F0502020204030204"/>
              </a:rPr>
              <a:t>Click to add text or image</a:t>
            </a:r>
            <a:endParaRPr lang="en-US" sz="2490" b="0" u="none" strike="noStrike">
              <a:solidFill>
                <a:schemeClr val="dk1"/>
              </a:solidFill>
              <a:uFillTx/>
              <a:latin typeface="Times New Roman" panose="02020603050405020304"/>
            </a:endParaRPr>
          </a:p>
          <a:p>
            <a:pPr indent="0" defTabSz="914400">
              <a:lnSpc>
                <a:spcPct val="100000"/>
              </a:lnSpc>
              <a:spcBef>
                <a:spcPts val="555"/>
              </a:spcBef>
              <a:buNone/>
            </a:pPr>
            <a:endParaRPr lang="en-US" sz="2310" b="0" u="none" strike="noStrike">
              <a:solidFill>
                <a:schemeClr val="dk1"/>
              </a:solidFill>
              <a:uFillTx/>
              <a:latin typeface="Times New Roman" panose="02020603050405020304"/>
            </a:endParaRPr>
          </a:p>
        </p:txBody>
      </p:sp>
      <p:sp>
        <p:nvSpPr>
          <p:cNvPr id="83" name="PlaceHolder 3"/>
          <p:cNvSpPr>
            <a:spLocks noGrp="1"/>
          </p:cNvSpPr>
          <p:nvPr>
            <p:ph type="body"/>
          </p:nvPr>
        </p:nvSpPr>
        <p:spPr>
          <a:xfrm>
            <a:off x="4952880" y="3352680"/>
            <a:ext cx="2209320" cy="837720"/>
          </a:xfrm>
          <a:prstGeom prst="rect">
            <a:avLst/>
          </a:prstGeom>
          <a:noFill/>
          <a:ln w="0">
            <a:noFill/>
          </a:ln>
        </p:spPr>
        <p:txBody>
          <a:bodyPr lIns="90000" tIns="45000" rIns="90000" bIns="45000" anchor="t">
            <a:noAutofit/>
          </a:bodyPr>
          <a:p>
            <a:pPr marL="431800" indent="-323850">
              <a:lnSpc>
                <a:spcPct val="90000"/>
              </a:lnSpc>
              <a:spcBef>
                <a:spcPts val="141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Click to edit the outline text format</a:t>
            </a:r>
            <a:endParaRPr lang="en-US" sz="1800" b="0" u="none" strike="noStrike">
              <a:solidFill>
                <a:schemeClr val="dk1"/>
              </a:solidFill>
              <a:uFillTx/>
              <a:latin typeface="Times New Roman" panose="02020603050405020304"/>
            </a:endParaRPr>
          </a:p>
          <a:p>
            <a:pPr marL="864235" lvl="1" indent="-323850">
              <a:lnSpc>
                <a:spcPct val="90000"/>
              </a:lnSpc>
              <a:spcBef>
                <a:spcPts val="113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Second Outline Level</a:t>
            </a:r>
            <a:endParaRPr lang="en-US" sz="1800" b="0" u="none" strike="noStrike">
              <a:solidFill>
                <a:schemeClr val="dk1"/>
              </a:solidFill>
              <a:uFillTx/>
              <a:latin typeface="Times New Roman" panose="02020603050405020304"/>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Third Outline Level</a:t>
            </a:r>
            <a:endParaRPr lang="en-US" sz="1800" b="0" u="none" strike="noStrike">
              <a:solidFill>
                <a:schemeClr val="dk1"/>
              </a:solidFill>
              <a:uFillTx/>
              <a:latin typeface="Times New Roman" panose="02020603050405020304"/>
            </a:endParaRPr>
          </a:p>
          <a:p>
            <a:pPr marL="1727835" lvl="3" indent="-215900">
              <a:lnSpc>
                <a:spcPct val="90000"/>
              </a:lnSpc>
              <a:spcBef>
                <a:spcPts val="56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Fourth Outline Level</a:t>
            </a:r>
            <a:endParaRPr lang="en-US" sz="1800" b="0" u="none" strike="noStrike">
              <a:solidFill>
                <a:schemeClr val="dk1"/>
              </a:solidFill>
              <a:uFillTx/>
              <a:latin typeface="Times New Roman" panose="02020603050405020304"/>
            </a:endParaRPr>
          </a:p>
          <a:p>
            <a:pPr marL="2160270" lvl="4"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Fifth Outline Level</a:t>
            </a:r>
            <a:endParaRPr lang="en-US" sz="1800" b="0" u="none" strike="noStrike">
              <a:solidFill>
                <a:schemeClr val="dk1"/>
              </a:solidFill>
              <a:uFillTx/>
              <a:latin typeface="Times New Roman" panose="02020603050405020304"/>
            </a:endParaRPr>
          </a:p>
          <a:p>
            <a:pPr marL="2592070" lvl="5"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Sixth Outline Level</a:t>
            </a:r>
            <a:endParaRPr lang="en-US" sz="1800" b="0" u="none" strike="noStrike">
              <a:solidFill>
                <a:schemeClr val="dk1"/>
              </a:solidFill>
              <a:uFillTx/>
              <a:latin typeface="Times New Roman" panose="02020603050405020304"/>
            </a:endParaRPr>
          </a:p>
          <a:p>
            <a:pPr marL="3023870" lvl="6"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Seventh Outline Level</a:t>
            </a:r>
            <a:endParaRPr lang="en-US" sz="1800" b="0" u="none" strike="noStrike">
              <a:solidFill>
                <a:schemeClr val="dk1"/>
              </a:solidFill>
              <a:uFillTx/>
              <a:latin typeface="Times New Roman" panose="02020603050405020304"/>
            </a:endParaRPr>
          </a:p>
        </p:txBody>
      </p:sp>
      <p:sp>
        <p:nvSpPr>
          <p:cNvPr id="84" name="PlaceHolder 4"/>
          <p:cNvSpPr>
            <a:spLocks noGrp="1"/>
          </p:cNvSpPr>
          <p:nvPr>
            <p:ph type="body"/>
          </p:nvPr>
        </p:nvSpPr>
        <p:spPr>
          <a:xfrm>
            <a:off x="304920" y="4572000"/>
            <a:ext cx="8534160" cy="456840"/>
          </a:xfrm>
          <a:prstGeom prst="rect">
            <a:avLst/>
          </a:prstGeom>
          <a:noFill/>
          <a:ln w="0">
            <a:noFill/>
          </a:ln>
        </p:spPr>
        <p:txBody>
          <a:bodyPr lIns="90000" tIns="45000" rIns="90000" bIns="45000" anchor="t">
            <a:noAutofit/>
          </a:bodyPr>
          <a:p>
            <a:pPr marL="406400" indent="-406400" defTabSz="914400">
              <a:lnSpc>
                <a:spcPct val="100000"/>
              </a:lnSpc>
              <a:spcBef>
                <a:spcPts val="555"/>
              </a:spcBef>
              <a:buClr>
                <a:srgbClr val="B11116"/>
              </a:buClr>
              <a:buFont typeface="Arial" panose="020B0604020202020204"/>
              <a:buChar char="•"/>
            </a:pPr>
            <a:r>
              <a:rPr lang="en-US" sz="2490" b="0" u="none" strike="noStrike">
                <a:solidFill>
                  <a:schemeClr val="dk1"/>
                </a:solidFill>
                <a:uFillTx/>
                <a:latin typeface="Times New Roman" panose="02020603050405020304"/>
                <a:ea typeface="Calibri" panose="020F0502020204030204"/>
              </a:rPr>
              <a:t>Click to add text or image</a:t>
            </a:r>
            <a:endParaRPr lang="en-US" sz="2490" b="0" u="none" strike="noStrike">
              <a:solidFill>
                <a:schemeClr val="dk1"/>
              </a:solidFill>
              <a:uFillTx/>
              <a:latin typeface="Times New Roman" panose="02020603050405020304"/>
            </a:endParaRPr>
          </a:p>
          <a:p>
            <a:pPr indent="0" defTabSz="914400">
              <a:lnSpc>
                <a:spcPct val="100000"/>
              </a:lnSpc>
              <a:spcBef>
                <a:spcPts val="555"/>
              </a:spcBef>
              <a:buNone/>
            </a:pPr>
            <a:endParaRPr lang="en-US" sz="2310" b="0" u="none" strike="noStrike">
              <a:solidFill>
                <a:schemeClr val="dk1"/>
              </a:solidFill>
              <a:uFillTx/>
              <a:latin typeface="Times New Roman" panose="02020603050405020304"/>
            </a:endParaRPr>
          </a:p>
        </p:txBody>
      </p:sp>
      <p:sp>
        <p:nvSpPr>
          <p:cNvPr id="85" name="PlaceHolder 5"/>
          <p:cNvSpPr>
            <a:spLocks noGrp="1"/>
          </p:cNvSpPr>
          <p:nvPr>
            <p:ph type="body"/>
          </p:nvPr>
        </p:nvSpPr>
        <p:spPr>
          <a:xfrm>
            <a:off x="304920" y="5181480"/>
            <a:ext cx="8534160" cy="990360"/>
          </a:xfrm>
          <a:prstGeom prst="rect">
            <a:avLst/>
          </a:prstGeom>
          <a:noFill/>
          <a:ln w="0">
            <a:noFill/>
          </a:ln>
        </p:spPr>
        <p:txBody>
          <a:bodyPr lIns="90000" tIns="45000" rIns="90000" bIns="45000" anchor="t">
            <a:noAutofit/>
          </a:bodyPr>
          <a:p>
            <a:pPr marL="406400" indent="-406400" defTabSz="914400">
              <a:lnSpc>
                <a:spcPct val="100000"/>
              </a:lnSpc>
              <a:spcBef>
                <a:spcPts val="555"/>
              </a:spcBef>
              <a:buClr>
                <a:srgbClr val="B11116"/>
              </a:buClr>
              <a:buFont typeface="Arial" panose="020B0604020202020204"/>
              <a:buChar char="•"/>
            </a:pPr>
            <a:r>
              <a:rPr lang="en-US" sz="2490" b="0" u="none" strike="noStrike">
                <a:solidFill>
                  <a:schemeClr val="dk1"/>
                </a:solidFill>
                <a:uFillTx/>
                <a:latin typeface="Times New Roman" panose="02020603050405020304"/>
                <a:ea typeface="Calibri" panose="020F0502020204030204"/>
              </a:rPr>
              <a:t>Click to add text or image</a:t>
            </a:r>
            <a:endParaRPr lang="en-US" sz="2490" b="0" u="none" strike="noStrike">
              <a:solidFill>
                <a:schemeClr val="dk1"/>
              </a:solidFill>
              <a:uFillTx/>
              <a:latin typeface="Times New Roman" panose="02020603050405020304"/>
            </a:endParaRPr>
          </a:p>
          <a:p>
            <a:pPr indent="0" defTabSz="914400">
              <a:lnSpc>
                <a:spcPct val="100000"/>
              </a:lnSpc>
              <a:spcBef>
                <a:spcPts val="555"/>
              </a:spcBef>
              <a:buNone/>
            </a:pPr>
            <a:endParaRPr lang="en-US" sz="2310" b="0" u="none" strike="noStrike">
              <a:solidFill>
                <a:schemeClr val="dk1"/>
              </a:solidFill>
              <a:uFillTx/>
              <a:latin typeface="Times New Roman" panose="02020603050405020304"/>
            </a:endParaRPr>
          </a:p>
        </p:txBody>
      </p:sp>
      <p:sp>
        <p:nvSpPr>
          <p:cNvPr id="86" name="Slide Number Placeholder 5"/>
          <p:cNvSpPr/>
          <p:nvPr/>
        </p:nvSpPr>
        <p:spPr>
          <a:xfrm>
            <a:off x="8275680" y="6438600"/>
            <a:ext cx="559440" cy="2577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algn="ctr" defTabSz="914400">
              <a:lnSpc>
                <a:spcPct val="100000"/>
              </a:lnSpc>
            </a:pPr>
            <a:fld id="{B5546697-296B-4850-B0E1-8C0CC7C62415}" type="slidenum">
              <a:rPr lang="en-US" sz="1200" b="0" u="none" strike="noStrike">
                <a:solidFill>
                  <a:schemeClr val="dk1">
                    <a:tint val="75000"/>
                  </a:schemeClr>
                </a:solidFill>
                <a:uFillTx/>
                <a:latin typeface="Calibri" panose="020F0502020204030204"/>
                <a:ea typeface="Times New Roman" panose="02020603050405020304"/>
              </a:rPr>
            </a:fld>
            <a:endParaRPr lang="en-US" sz="1200" b="0" u="none" strike="noStrike">
              <a:solidFill>
                <a:srgbClr val="000000"/>
              </a:solidFill>
              <a:uFillTx/>
              <a:latin typeface="Arial" panose="020B0604020202020204"/>
            </a:endParaRPr>
          </a:p>
        </p:txBody>
      </p:sp>
      <p:sp>
        <p:nvSpPr>
          <p:cNvPr id="87" name="PlaceHolder 6"/>
          <p:cNvSpPr>
            <a:spLocks noGrp="1"/>
          </p:cNvSpPr>
          <p:nvPr>
            <p:ph type="body"/>
          </p:nvPr>
        </p:nvSpPr>
        <p:spPr>
          <a:xfrm>
            <a:off x="380880" y="3429000"/>
            <a:ext cx="2057040" cy="837720"/>
          </a:xfrm>
          <a:prstGeom prst="rect">
            <a:avLst/>
          </a:prstGeom>
          <a:noFill/>
          <a:ln w="0">
            <a:noFill/>
          </a:ln>
        </p:spPr>
        <p:txBody>
          <a:bodyPr lIns="90000" tIns="45000" rIns="90000" bIns="45000" anchor="t">
            <a:noAutofit/>
          </a:bodyPr>
          <a:p>
            <a:pPr marL="431800" indent="-323850">
              <a:lnSpc>
                <a:spcPct val="90000"/>
              </a:lnSpc>
              <a:spcBef>
                <a:spcPts val="141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Click to edit the outline text format</a:t>
            </a:r>
            <a:endParaRPr lang="en-US" sz="1800" b="0" u="none" strike="noStrike">
              <a:solidFill>
                <a:schemeClr val="dk1"/>
              </a:solidFill>
              <a:uFillTx/>
              <a:latin typeface="Times New Roman" panose="02020603050405020304"/>
            </a:endParaRPr>
          </a:p>
          <a:p>
            <a:pPr marL="864235" lvl="1" indent="-323850">
              <a:lnSpc>
                <a:spcPct val="90000"/>
              </a:lnSpc>
              <a:spcBef>
                <a:spcPts val="113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Second Outline Level</a:t>
            </a:r>
            <a:endParaRPr lang="en-US" sz="1800" b="0" u="none" strike="noStrike">
              <a:solidFill>
                <a:schemeClr val="dk1"/>
              </a:solidFill>
              <a:uFillTx/>
              <a:latin typeface="Times New Roman" panose="02020603050405020304"/>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Third Outline Level</a:t>
            </a:r>
            <a:endParaRPr lang="en-US" sz="1800" b="0" u="none" strike="noStrike">
              <a:solidFill>
                <a:schemeClr val="dk1"/>
              </a:solidFill>
              <a:uFillTx/>
              <a:latin typeface="Times New Roman" panose="02020603050405020304"/>
            </a:endParaRPr>
          </a:p>
          <a:p>
            <a:pPr marL="1727835" lvl="3" indent="-215900">
              <a:lnSpc>
                <a:spcPct val="90000"/>
              </a:lnSpc>
              <a:spcBef>
                <a:spcPts val="56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Fourth Outline Level</a:t>
            </a:r>
            <a:endParaRPr lang="en-US" sz="1800" b="0" u="none" strike="noStrike">
              <a:solidFill>
                <a:schemeClr val="dk1"/>
              </a:solidFill>
              <a:uFillTx/>
              <a:latin typeface="Times New Roman" panose="02020603050405020304"/>
            </a:endParaRPr>
          </a:p>
          <a:p>
            <a:pPr marL="2160270" lvl="4"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Fifth Outline Level</a:t>
            </a:r>
            <a:endParaRPr lang="en-US" sz="1800" b="0" u="none" strike="noStrike">
              <a:solidFill>
                <a:schemeClr val="dk1"/>
              </a:solidFill>
              <a:uFillTx/>
              <a:latin typeface="Times New Roman" panose="02020603050405020304"/>
            </a:endParaRPr>
          </a:p>
          <a:p>
            <a:pPr marL="2592070" lvl="5"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Sixth Outline Level</a:t>
            </a:r>
            <a:endParaRPr lang="en-US" sz="1800" b="0" u="none" strike="noStrike">
              <a:solidFill>
                <a:schemeClr val="dk1"/>
              </a:solidFill>
              <a:uFillTx/>
              <a:latin typeface="Times New Roman" panose="02020603050405020304"/>
            </a:endParaRPr>
          </a:p>
          <a:p>
            <a:pPr marL="3023870" lvl="6"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Seventh Outline Level</a:t>
            </a:r>
            <a:endParaRPr lang="en-US" sz="1800" b="0" u="none" strike="noStrike">
              <a:solidFill>
                <a:schemeClr val="dk1"/>
              </a:solidFill>
              <a:uFillTx/>
              <a:latin typeface="Times New Roman" panose="02020603050405020304"/>
            </a:endParaRPr>
          </a:p>
        </p:txBody>
      </p:sp>
      <p:sp>
        <p:nvSpPr>
          <p:cNvPr id="88" name="PlaceHolder 7"/>
          <p:cNvSpPr>
            <a:spLocks noGrp="1"/>
          </p:cNvSpPr>
          <p:nvPr>
            <p:ph type="body"/>
          </p:nvPr>
        </p:nvSpPr>
        <p:spPr>
          <a:xfrm>
            <a:off x="2666880" y="3505320"/>
            <a:ext cx="1912680" cy="837720"/>
          </a:xfrm>
          <a:prstGeom prst="rect">
            <a:avLst/>
          </a:prstGeom>
          <a:noFill/>
          <a:ln w="0">
            <a:noFill/>
          </a:ln>
        </p:spPr>
        <p:txBody>
          <a:bodyPr lIns="90000" tIns="45000" rIns="90000" bIns="45000" anchor="t">
            <a:noAutofit/>
          </a:bodyPr>
          <a:p>
            <a:pPr marL="431800" indent="-323850">
              <a:lnSpc>
                <a:spcPct val="90000"/>
              </a:lnSpc>
              <a:spcBef>
                <a:spcPts val="141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Click to edit the outline text format</a:t>
            </a:r>
            <a:endParaRPr lang="en-US" sz="1800" b="0" u="none" strike="noStrike">
              <a:solidFill>
                <a:schemeClr val="dk1"/>
              </a:solidFill>
              <a:uFillTx/>
              <a:latin typeface="Times New Roman" panose="02020603050405020304"/>
            </a:endParaRPr>
          </a:p>
          <a:p>
            <a:pPr marL="864235" lvl="1" indent="-323850">
              <a:lnSpc>
                <a:spcPct val="90000"/>
              </a:lnSpc>
              <a:spcBef>
                <a:spcPts val="113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Second Outline Level</a:t>
            </a:r>
            <a:endParaRPr lang="en-US" sz="1800" b="0" u="none" strike="noStrike">
              <a:solidFill>
                <a:schemeClr val="dk1"/>
              </a:solidFill>
              <a:uFillTx/>
              <a:latin typeface="Times New Roman" panose="02020603050405020304"/>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Third Outline Level</a:t>
            </a:r>
            <a:endParaRPr lang="en-US" sz="1800" b="0" u="none" strike="noStrike">
              <a:solidFill>
                <a:schemeClr val="dk1"/>
              </a:solidFill>
              <a:uFillTx/>
              <a:latin typeface="Times New Roman" panose="02020603050405020304"/>
            </a:endParaRPr>
          </a:p>
          <a:p>
            <a:pPr marL="1727835" lvl="3" indent="-215900">
              <a:lnSpc>
                <a:spcPct val="90000"/>
              </a:lnSpc>
              <a:spcBef>
                <a:spcPts val="56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Fourth Outline Level</a:t>
            </a:r>
            <a:endParaRPr lang="en-US" sz="1800" b="0" u="none" strike="noStrike">
              <a:solidFill>
                <a:schemeClr val="dk1"/>
              </a:solidFill>
              <a:uFillTx/>
              <a:latin typeface="Times New Roman" panose="02020603050405020304"/>
            </a:endParaRPr>
          </a:p>
          <a:p>
            <a:pPr marL="2160270" lvl="4"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Fifth Outline Level</a:t>
            </a:r>
            <a:endParaRPr lang="en-US" sz="1800" b="0" u="none" strike="noStrike">
              <a:solidFill>
                <a:schemeClr val="dk1"/>
              </a:solidFill>
              <a:uFillTx/>
              <a:latin typeface="Times New Roman" panose="02020603050405020304"/>
            </a:endParaRPr>
          </a:p>
          <a:p>
            <a:pPr marL="2592070" lvl="5"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Sixth Outline Level</a:t>
            </a:r>
            <a:endParaRPr lang="en-US" sz="1800" b="0" u="none" strike="noStrike">
              <a:solidFill>
                <a:schemeClr val="dk1"/>
              </a:solidFill>
              <a:uFillTx/>
              <a:latin typeface="Times New Roman" panose="02020603050405020304"/>
            </a:endParaRPr>
          </a:p>
          <a:p>
            <a:pPr marL="3023870" lvl="6"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Seventh Outline Level</a:t>
            </a:r>
            <a:endParaRPr lang="en-US" sz="1800" b="0" u="none" strike="noStrike">
              <a:solidFill>
                <a:schemeClr val="dk1"/>
              </a:solidFill>
              <a:uFillTx/>
              <a:latin typeface="Times New Roman" panose="02020603050405020304"/>
            </a:endParaRPr>
          </a:p>
        </p:txBody>
      </p:sp>
      <p:sp>
        <p:nvSpPr>
          <p:cNvPr id="89" name="PlaceHolder 8"/>
          <p:cNvSpPr>
            <a:spLocks noGrp="1"/>
          </p:cNvSpPr>
          <p:nvPr>
            <p:ph type="body"/>
          </p:nvPr>
        </p:nvSpPr>
        <p:spPr>
          <a:xfrm>
            <a:off x="7315200" y="3429000"/>
            <a:ext cx="1520640" cy="837720"/>
          </a:xfrm>
          <a:prstGeom prst="rect">
            <a:avLst/>
          </a:prstGeom>
          <a:noFill/>
          <a:ln w="0">
            <a:noFill/>
          </a:ln>
        </p:spPr>
        <p:txBody>
          <a:bodyPr lIns="90000" tIns="45000" rIns="90000" bIns="45000" anchor="t">
            <a:noAutofit/>
          </a:bodyPr>
          <a:p>
            <a:pPr marL="431800" indent="-323850">
              <a:lnSpc>
                <a:spcPct val="90000"/>
              </a:lnSpc>
              <a:spcBef>
                <a:spcPts val="141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Click to edit the outline text format</a:t>
            </a:r>
            <a:endParaRPr lang="en-US" sz="1800" b="0" u="none" strike="noStrike">
              <a:solidFill>
                <a:schemeClr val="dk1"/>
              </a:solidFill>
              <a:uFillTx/>
              <a:latin typeface="Times New Roman" panose="02020603050405020304"/>
            </a:endParaRPr>
          </a:p>
          <a:p>
            <a:pPr marL="864235" lvl="1" indent="-323850">
              <a:lnSpc>
                <a:spcPct val="90000"/>
              </a:lnSpc>
              <a:spcBef>
                <a:spcPts val="113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Second Outline Level</a:t>
            </a:r>
            <a:endParaRPr lang="en-US" sz="1800" b="0" u="none" strike="noStrike">
              <a:solidFill>
                <a:schemeClr val="dk1"/>
              </a:solidFill>
              <a:uFillTx/>
              <a:latin typeface="Times New Roman" panose="02020603050405020304"/>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Third Outline Level</a:t>
            </a:r>
            <a:endParaRPr lang="en-US" sz="1800" b="0" u="none" strike="noStrike">
              <a:solidFill>
                <a:schemeClr val="dk1"/>
              </a:solidFill>
              <a:uFillTx/>
              <a:latin typeface="Times New Roman" panose="02020603050405020304"/>
            </a:endParaRPr>
          </a:p>
          <a:p>
            <a:pPr marL="1727835" lvl="3" indent="-215900">
              <a:lnSpc>
                <a:spcPct val="90000"/>
              </a:lnSpc>
              <a:spcBef>
                <a:spcPts val="56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Fourth Outline Level</a:t>
            </a:r>
            <a:endParaRPr lang="en-US" sz="1800" b="0" u="none" strike="noStrike">
              <a:solidFill>
                <a:schemeClr val="dk1"/>
              </a:solidFill>
              <a:uFillTx/>
              <a:latin typeface="Times New Roman" panose="02020603050405020304"/>
            </a:endParaRPr>
          </a:p>
          <a:p>
            <a:pPr marL="2160270" lvl="4"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Fifth Outline Level</a:t>
            </a:r>
            <a:endParaRPr lang="en-US" sz="1800" b="0" u="none" strike="noStrike">
              <a:solidFill>
                <a:schemeClr val="dk1"/>
              </a:solidFill>
              <a:uFillTx/>
              <a:latin typeface="Times New Roman" panose="02020603050405020304"/>
            </a:endParaRPr>
          </a:p>
          <a:p>
            <a:pPr marL="2592070" lvl="5"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Sixth Outline Level</a:t>
            </a:r>
            <a:endParaRPr lang="en-US" sz="1800" b="0" u="none" strike="noStrike">
              <a:solidFill>
                <a:schemeClr val="dk1"/>
              </a:solidFill>
              <a:uFillTx/>
              <a:latin typeface="Times New Roman" panose="02020603050405020304"/>
            </a:endParaRPr>
          </a:p>
          <a:p>
            <a:pPr marL="3023870" lvl="6"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Seventh Outline Level</a:t>
            </a:r>
            <a:endParaRPr lang="en-US" sz="1800" b="0" u="none" strike="noStrike">
              <a:solidFill>
                <a:schemeClr val="dk1"/>
              </a:solidFill>
              <a:uFillTx/>
              <a:latin typeface="Times New Roman" panose="02020603050405020304"/>
            </a:endParaRPr>
          </a:p>
        </p:txBody>
      </p:sp>
      <p:sp>
        <p:nvSpPr>
          <p:cNvPr id="90" name="PlaceHolder 9"/>
          <p:cNvSpPr>
            <a:spLocks noGrp="1"/>
          </p:cNvSpPr>
          <p:nvPr>
            <p:ph type="body"/>
          </p:nvPr>
        </p:nvSpPr>
        <p:spPr>
          <a:xfrm>
            <a:off x="380880" y="5648760"/>
            <a:ext cx="8530920" cy="918720"/>
          </a:xfrm>
          <a:prstGeom prst="rect">
            <a:avLst/>
          </a:prstGeom>
          <a:noFill/>
          <a:ln w="0">
            <a:noFill/>
          </a:ln>
        </p:spPr>
        <p:txBody>
          <a:bodyPr lIns="90000" tIns="45000" rIns="90000" bIns="45000" anchor="t">
            <a:noAutofit/>
          </a:bodyPr>
          <a:p>
            <a:pPr marL="342900" indent="-342900" defTabSz="914400">
              <a:lnSpc>
                <a:spcPct val="90000"/>
              </a:lnSpc>
              <a:spcBef>
                <a:spcPts val="1000"/>
              </a:spcBef>
              <a:buClr>
                <a:srgbClr val="B11116"/>
              </a:buClr>
              <a:buFont typeface="Arial" panose="020B0604020202020204"/>
              <a:buChar char="•"/>
            </a:pPr>
            <a:r>
              <a:rPr lang="en-US" sz="2490" b="0" u="none" strike="noStrike">
                <a:solidFill>
                  <a:schemeClr val="dk1"/>
                </a:solidFill>
                <a:uFillTx/>
                <a:latin typeface="Times New Roman" panose="02020603050405020304"/>
                <a:ea typeface="Calibri" panose="020F0502020204030204"/>
              </a:rPr>
              <a:t>Click to edit Master text styles</a:t>
            </a:r>
            <a:endParaRPr lang="en-US" sz="2490" b="0" u="none" strike="noStrike">
              <a:solidFill>
                <a:schemeClr val="dk1"/>
              </a:solidFill>
              <a:uFillTx/>
              <a:latin typeface="Times New Roman" panose="02020603050405020304"/>
            </a:endParaRPr>
          </a:p>
          <a:p>
            <a:pPr marL="685800" lvl="1" indent="-228600" defTabSz="914400">
              <a:lnSpc>
                <a:spcPct val="90000"/>
              </a:lnSpc>
              <a:spcBef>
                <a:spcPts val="500"/>
              </a:spcBef>
              <a:buClr>
                <a:srgbClr val="000000"/>
              </a:buClr>
              <a:buFont typeface="Arial" panose="020B0604020202020204"/>
              <a:buChar char="•"/>
            </a:pPr>
            <a:r>
              <a:rPr lang="en-US" sz="2400" b="0" u="none" strike="noStrike">
                <a:solidFill>
                  <a:schemeClr val="dk1"/>
                </a:solidFill>
                <a:uFillTx/>
                <a:latin typeface="Times New Roman" panose="02020603050405020304"/>
                <a:ea typeface="Calibri" panose="020F0502020204030204"/>
              </a:rPr>
              <a:t>Second level</a:t>
            </a:r>
            <a:endParaRPr lang="en-US" sz="2400" b="0" u="none" strike="noStrike">
              <a:solidFill>
                <a:schemeClr val="dk1"/>
              </a:solidFill>
              <a:uFillTx/>
              <a:latin typeface="Times New Roman" panose="02020603050405020304"/>
            </a:endParaRPr>
          </a:p>
          <a:p>
            <a:pPr marL="1143000" lvl="2" indent="-228600" defTabSz="914400">
              <a:lnSpc>
                <a:spcPct val="90000"/>
              </a:lnSpc>
              <a:spcBef>
                <a:spcPts val="500"/>
              </a:spcBef>
              <a:buClr>
                <a:srgbClr val="000000"/>
              </a:buClr>
              <a:buFont typeface="Arial" panose="020B0604020202020204"/>
              <a:buChar char="•"/>
            </a:pPr>
            <a:r>
              <a:rPr lang="en-US" sz="2000" b="0" u="none" strike="noStrike">
                <a:solidFill>
                  <a:schemeClr val="dk1"/>
                </a:solidFill>
                <a:uFillTx/>
                <a:latin typeface="Times New Roman" panose="02020603050405020304"/>
                <a:ea typeface="Calibri" panose="020F0502020204030204"/>
              </a:rPr>
              <a:t>Third level</a:t>
            </a:r>
            <a:endParaRPr lang="en-US" sz="2000" b="0" u="none" strike="noStrike">
              <a:solidFill>
                <a:schemeClr val="dk1"/>
              </a:solidFill>
              <a:uFillTx/>
              <a:latin typeface="Times New Roman" panose="02020603050405020304"/>
            </a:endParaRPr>
          </a:p>
          <a:p>
            <a:pPr marL="1600200" lvl="3" indent="-228600" defTabSz="914400">
              <a:lnSpc>
                <a:spcPct val="90000"/>
              </a:lnSpc>
              <a:spcBef>
                <a:spcPts val="500"/>
              </a:spcBef>
              <a:buClr>
                <a:srgbClr val="000000"/>
              </a:buClr>
              <a:buFont typeface="Arial" panose="020B0604020202020204"/>
              <a:buChar char="•"/>
            </a:pPr>
            <a:r>
              <a:rPr lang="en-US" sz="1800" b="0" u="none" strike="noStrike">
                <a:solidFill>
                  <a:schemeClr val="dk1"/>
                </a:solidFill>
                <a:uFillTx/>
                <a:latin typeface="Times New Roman" panose="02020603050405020304"/>
                <a:ea typeface="Calibri" panose="020F0502020204030204"/>
              </a:rPr>
              <a:t>Fourth level</a:t>
            </a:r>
            <a:endParaRPr lang="en-US" sz="1800" b="0" u="none" strike="noStrike">
              <a:solidFill>
                <a:schemeClr val="dk1"/>
              </a:solidFill>
              <a:uFillTx/>
              <a:latin typeface="Times New Roman" panose="02020603050405020304"/>
            </a:endParaRPr>
          </a:p>
          <a:p>
            <a:pPr marL="2057400" lvl="4" indent="-228600" defTabSz="914400">
              <a:lnSpc>
                <a:spcPct val="90000"/>
              </a:lnSpc>
              <a:spcBef>
                <a:spcPts val="500"/>
              </a:spcBef>
              <a:buClr>
                <a:srgbClr val="000000"/>
              </a:buClr>
              <a:buFont typeface="Arial" panose="020B0604020202020204"/>
              <a:buChar char="•"/>
            </a:pPr>
            <a:r>
              <a:rPr lang="en-US" sz="1800" b="0" u="none" strike="noStrike">
                <a:solidFill>
                  <a:schemeClr val="dk1"/>
                </a:solidFill>
                <a:uFillTx/>
                <a:latin typeface="Times New Roman" panose="02020603050405020304"/>
                <a:ea typeface="Calibri" panose="020F0502020204030204"/>
              </a:rPr>
              <a:t>Fifth level</a:t>
            </a:r>
            <a:endParaRPr lang="en-US" sz="1800" b="0" u="none" strike="noStrike">
              <a:solidFill>
                <a:schemeClr val="dk1"/>
              </a:solidFill>
              <a:uFillTx/>
              <a:latin typeface="Times New Roman" panose="02020603050405020304"/>
            </a:endParaRPr>
          </a:p>
        </p:txBody>
      </p:sp>
      <p:sp>
        <p:nvSpPr>
          <p:cNvPr id="91" name="TextBox 15"/>
          <p:cNvSpPr/>
          <p:nvPr/>
        </p:nvSpPr>
        <p:spPr>
          <a:xfrm>
            <a:off x="2777400" y="6419880"/>
            <a:ext cx="3605760" cy="272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tabLst>
                <a:tab pos="0" algn="l"/>
              </a:tabLst>
            </a:pPr>
            <a:r>
              <a:rPr lang="en-US" sz="1200" b="0" u="none" strike="noStrike">
                <a:solidFill>
                  <a:schemeClr val="dk1">
                    <a:tint val="75000"/>
                  </a:schemeClr>
                </a:solidFill>
                <a:uFillTx/>
                <a:latin typeface="Calibri" panose="020F0502020204030204"/>
                <a:ea typeface="Times New Roman" panose="02020603050405020304"/>
              </a:rPr>
              <a:t>©2020 John Wiley &amp; Sons, Inc. All rights reserved.</a:t>
            </a:r>
            <a:endParaRPr lang="en-US" sz="1200" b="0" u="none" strike="noStrike">
              <a:solidFill>
                <a:srgbClr val="000000"/>
              </a:solidFill>
              <a:uFillTx/>
              <a:latin typeface="Arial" panose="020B0604020202020204"/>
            </a:endParaRPr>
          </a:p>
        </p:txBody>
      </p:sp>
      <p:sp>
        <p:nvSpPr>
          <p:cNvPr id="92" name="PlaceHolder 10"/>
          <p:cNvSpPr>
            <a:spLocks noGrp="1"/>
          </p:cNvSpPr>
          <p:nvPr>
            <p:ph type="body"/>
          </p:nvPr>
        </p:nvSpPr>
        <p:spPr>
          <a:xfrm>
            <a:off x="380880" y="6419880"/>
            <a:ext cx="560160" cy="275760"/>
          </a:xfrm>
          <a:prstGeom prst="rect">
            <a:avLst/>
          </a:prstGeom>
          <a:noFill/>
          <a:ln w="0">
            <a:noFill/>
          </a:ln>
        </p:spPr>
        <p:txBody>
          <a:bodyPr lIns="90000" tIns="45000" rIns="90000" bIns="45000" anchor="t">
            <a:noAutofit/>
          </a:bodyPr>
          <a:p>
            <a:pPr indent="0">
              <a:lnSpc>
                <a:spcPct val="90000"/>
              </a:lnSpc>
              <a:spcBef>
                <a:spcPts val="1415"/>
              </a:spcBef>
              <a:buNone/>
            </a:pPr>
            <a:endParaRPr lang="en-US" sz="2800" b="0" u="none" strike="noStrike">
              <a:solidFill>
                <a:schemeClr val="dk1"/>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94" name="Straight Connector 16"/>
          <p:cNvCxnSpPr/>
          <p:nvPr/>
        </p:nvCxnSpPr>
        <p:spPr>
          <a:xfrm>
            <a:off x="0" y="6324480"/>
            <a:ext cx="9144360" cy="360"/>
          </a:xfrm>
          <a:prstGeom prst="straightConnector1">
            <a:avLst/>
          </a:prstGeom>
          <a:ln w="12700">
            <a:solidFill>
              <a:srgbClr val="196E78"/>
            </a:solidFill>
          </a:ln>
        </p:spPr>
      </p:cxnSp>
      <p:sp>
        <p:nvSpPr>
          <p:cNvPr id="95" name="PlaceHolder 1"/>
          <p:cNvSpPr>
            <a:spLocks noGrp="1"/>
          </p:cNvSpPr>
          <p:nvPr>
            <p:ph type="title"/>
          </p:nvPr>
        </p:nvSpPr>
        <p:spPr>
          <a:xfrm>
            <a:off x="2388240" y="1767960"/>
            <a:ext cx="4384080" cy="974880"/>
          </a:xfrm>
          <a:prstGeom prst="rect">
            <a:avLst/>
          </a:prstGeom>
          <a:noFill/>
          <a:ln w="0">
            <a:noFill/>
          </a:ln>
        </p:spPr>
        <p:txBody>
          <a:bodyPr lIns="91440" tIns="45720" rIns="91440" bIns="45720" anchor="t">
            <a:normAutofit fontScale="77500" lnSpcReduction="19999"/>
          </a:bodyPr>
          <a:p>
            <a:pPr indent="0">
              <a:buNone/>
            </a:pPr>
            <a:r>
              <a:rPr lang="en-US" sz="4400" b="0" u="none" strike="noStrike">
                <a:solidFill>
                  <a:schemeClr val="dk1"/>
                </a:solidFill>
                <a:uFillTx/>
                <a:latin typeface="Times New Roman" panose="02020603050405020304"/>
              </a:rPr>
              <a:t>Click to edit the title text format</a:t>
            </a:r>
            <a:endParaRPr lang="en-US" sz="4400" b="0" u="none" strike="noStrike">
              <a:solidFill>
                <a:schemeClr val="dk1"/>
              </a:solidFill>
              <a:uFillTx/>
              <a:latin typeface="Times New Roman" panose="02020603050405020304"/>
            </a:endParaRPr>
          </a:p>
        </p:txBody>
      </p:sp>
      <p:sp>
        <p:nvSpPr>
          <p:cNvPr id="96" name="Slide Number Placeholder 5"/>
          <p:cNvSpPr/>
          <p:nvPr/>
        </p:nvSpPr>
        <p:spPr>
          <a:xfrm>
            <a:off x="8275680" y="6438600"/>
            <a:ext cx="559440" cy="2577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algn="ctr" defTabSz="914400">
              <a:lnSpc>
                <a:spcPct val="100000"/>
              </a:lnSpc>
            </a:pPr>
            <a:fld id="{0C214201-6974-43A9-AD79-317464BF73D6}"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Arial" panose="020B0604020202020204"/>
            </a:endParaRPr>
          </a:p>
        </p:txBody>
      </p:sp>
      <p:sp>
        <p:nvSpPr>
          <p:cNvPr id="97" name="PlaceHolder 2"/>
          <p:cNvSpPr>
            <a:spLocks noGrp="1"/>
          </p:cNvSpPr>
          <p:nvPr>
            <p:ph type="body"/>
          </p:nvPr>
        </p:nvSpPr>
        <p:spPr>
          <a:xfrm>
            <a:off x="313200" y="3581280"/>
            <a:ext cx="8534160" cy="1447560"/>
          </a:xfrm>
          <a:prstGeom prst="rect">
            <a:avLst/>
          </a:prstGeom>
          <a:noFill/>
          <a:ln w="0">
            <a:noFill/>
          </a:ln>
        </p:spPr>
        <p:txBody>
          <a:bodyPr lIns="90000" tIns="45000" rIns="90000" bIns="45000" anchor="t">
            <a:noAutofit/>
          </a:bodyPr>
          <a:p>
            <a:pPr indent="0" algn="ctr" defTabSz="914400">
              <a:lnSpc>
                <a:spcPct val="100000"/>
              </a:lnSpc>
              <a:spcBef>
                <a:spcPts val="555"/>
              </a:spcBef>
              <a:buNone/>
              <a:tabLst>
                <a:tab pos="0" algn="l"/>
              </a:tabLst>
            </a:pPr>
            <a:r>
              <a:rPr lang="en-US" sz="3600" b="0" u="none" strike="noStrike">
                <a:solidFill>
                  <a:schemeClr val="dk1"/>
                </a:solidFill>
                <a:uFillTx/>
                <a:latin typeface="Times New Roman" panose="02020603050405020304"/>
                <a:ea typeface="Calibri" panose="020F0502020204030204"/>
              </a:rPr>
              <a:t>Click to add text or image</a:t>
            </a:r>
            <a:endParaRPr lang="en-US" sz="3600" b="0" u="none" strike="noStrike">
              <a:solidFill>
                <a:schemeClr val="dk1"/>
              </a:solidFill>
              <a:uFillTx/>
              <a:latin typeface="Times New Roman" panose="02020603050405020304"/>
            </a:endParaRPr>
          </a:p>
          <a:p>
            <a:pPr marL="406400" indent="0" algn="ctr" defTabSz="914400">
              <a:lnSpc>
                <a:spcPct val="100000"/>
              </a:lnSpc>
              <a:spcBef>
                <a:spcPts val="555"/>
              </a:spcBef>
              <a:buNone/>
              <a:tabLst>
                <a:tab pos="0" algn="l"/>
              </a:tabLst>
            </a:pPr>
            <a:endParaRPr lang="en-US" sz="3600" b="0" u="none" strike="noStrike">
              <a:solidFill>
                <a:schemeClr val="dk1"/>
              </a:solidFill>
              <a:uFillTx/>
              <a:latin typeface="Times New Roman" panose="02020603050405020304"/>
            </a:endParaRPr>
          </a:p>
        </p:txBody>
      </p:sp>
      <p:sp>
        <p:nvSpPr>
          <p:cNvPr id="98" name="TextBox 5"/>
          <p:cNvSpPr/>
          <p:nvPr/>
        </p:nvSpPr>
        <p:spPr>
          <a:xfrm>
            <a:off x="2941200" y="6419880"/>
            <a:ext cx="3277800" cy="272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tabLst>
                <a:tab pos="0" algn="l"/>
              </a:tabLst>
            </a:pPr>
            <a:r>
              <a:rPr lang="en-US" sz="1200" b="0" u="none" strike="noStrike">
                <a:solidFill>
                  <a:schemeClr val="dk1">
                    <a:tint val="75000"/>
                  </a:schemeClr>
                </a:solidFill>
                <a:uFillTx/>
                <a:latin typeface="Times New Roman" panose="02020603050405020304"/>
                <a:ea typeface="Times New Roman" panose="02020603050405020304"/>
              </a:rPr>
              <a:t>Copyright ©2020 John Wiley &amp; Sons, Inc.</a:t>
            </a:r>
            <a:endParaRPr lang="en-US" sz="1200" b="0" u="none" strike="noStrike">
              <a:solidFill>
                <a:srgbClr val="000000"/>
              </a:solidFill>
              <a:uFillTx/>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100" name="Straight Connector 16"/>
          <p:cNvCxnSpPr/>
          <p:nvPr/>
        </p:nvCxnSpPr>
        <p:spPr>
          <a:xfrm>
            <a:off x="0" y="6324480"/>
            <a:ext cx="9144360" cy="360"/>
          </a:xfrm>
          <a:prstGeom prst="straightConnector1">
            <a:avLst/>
          </a:prstGeom>
          <a:ln w="12700">
            <a:solidFill>
              <a:srgbClr val="196E78"/>
            </a:solidFill>
          </a:ln>
        </p:spPr>
      </p:cxnSp>
      <p:sp>
        <p:nvSpPr>
          <p:cNvPr id="101"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0" u="none" strike="noStrike">
                <a:solidFill>
                  <a:schemeClr val="accent1"/>
                </a:solidFill>
                <a:uFillTx/>
                <a:latin typeface="Times New Roman" panose="02020603050405020304"/>
                <a:ea typeface="Times New Roman" panose="02020603050405020304"/>
              </a:rPr>
              <a:t>Click to edit Master title style</a:t>
            </a:r>
            <a:endParaRPr lang="en-US" sz="4000" b="0" u="none" strike="noStrike">
              <a:solidFill>
                <a:schemeClr val="dk1"/>
              </a:solidFill>
              <a:uFillTx/>
              <a:latin typeface="Times New Roman" panose="02020603050405020304"/>
            </a:endParaRPr>
          </a:p>
        </p:txBody>
      </p:sp>
      <p:sp>
        <p:nvSpPr>
          <p:cNvPr id="102" name="PlaceHolder 2"/>
          <p:cNvSpPr>
            <a:spLocks noGrp="1"/>
          </p:cNvSpPr>
          <p:nvPr>
            <p:ph type="body"/>
          </p:nvPr>
        </p:nvSpPr>
        <p:spPr>
          <a:xfrm>
            <a:off x="304920" y="1752480"/>
            <a:ext cx="8534160" cy="4603320"/>
          </a:xfrm>
          <a:prstGeom prst="rect">
            <a:avLst/>
          </a:prstGeom>
          <a:noFill/>
          <a:ln w="0">
            <a:noFill/>
          </a:ln>
        </p:spPr>
        <p:txBody>
          <a:bodyPr lIns="90000" tIns="45000" rIns="90000" bIns="45000" numCol="2" spcCol="548640" anchor="t">
            <a:noAutofit/>
          </a:bodyPr>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 Sample Outline For Two-Column</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Outline Has No Sub-lists</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List Is Bulleted</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The Outline Slide Has A Footer</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Outline Items Usually Have No Ending Punctuation</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Another Heading</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Another Heading</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Another Heading</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Another Heading</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Another Heading</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Another Heading</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Another Heading</a:t>
            </a:r>
            <a:endParaRPr lang="en-US" sz="28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Another Heading</a:t>
            </a:r>
            <a:endParaRPr lang="en-US" sz="2800" b="0" u="none" strike="noStrike">
              <a:solidFill>
                <a:schemeClr val="dk1"/>
              </a:solidFill>
              <a:uFillTx/>
              <a:latin typeface="Times New Roman" panose="02020603050405020304"/>
            </a:endParaRPr>
          </a:p>
        </p:txBody>
      </p:sp>
      <p:sp>
        <p:nvSpPr>
          <p:cNvPr id="103" name="PlaceHolder 3"/>
          <p:cNvSpPr>
            <a:spLocks noGrp="1"/>
          </p:cNvSpPr>
          <p:nvPr>
            <p:ph type="sldNum" idx="9"/>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r" defTabSz="914400">
              <a:lnSpc>
                <a:spcPct val="100000"/>
              </a:lnSpc>
              <a:buNone/>
            </a:pPr>
            <a:fld id="{BD157F4B-3AAB-4561-AA25-322BDA89D27E}"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Times New Roman" panose="02020603050405020304"/>
            </a:endParaRPr>
          </a:p>
        </p:txBody>
      </p:sp>
      <p:sp>
        <p:nvSpPr>
          <p:cNvPr id="104" name="PlaceHolder 4"/>
          <p:cNvSpPr>
            <a:spLocks noGrp="1"/>
          </p:cNvSpPr>
          <p:nvPr>
            <p:ph type="ftr" idx="10"/>
          </p:nvPr>
        </p:nvSpPr>
        <p:spPr>
          <a:xfrm>
            <a:off x="3029040" y="6356520"/>
            <a:ext cx="308592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ctr" defTabSz="914400">
              <a:lnSpc>
                <a:spcPct val="100000"/>
              </a:lnSpc>
              <a:buNone/>
            </a:pPr>
            <a:r>
              <a:rPr lang="en-US" sz="1200" b="0" u="none" strike="noStrike">
                <a:solidFill>
                  <a:schemeClr val="dk1">
                    <a:tint val="75000"/>
                  </a:schemeClr>
                </a:solidFill>
                <a:uFillTx/>
                <a:latin typeface="Times New Roman" panose="02020603050405020304"/>
                <a:ea typeface="Times New Roman" panose="02020603050405020304"/>
              </a:rPr>
              <a:t>&lt;footer&gt;</a:t>
            </a:r>
            <a:endParaRPr lang="en-US" sz="12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106" name="Straight Connector 16"/>
          <p:cNvCxnSpPr/>
          <p:nvPr/>
        </p:nvCxnSpPr>
        <p:spPr>
          <a:xfrm>
            <a:off x="0" y="6324480"/>
            <a:ext cx="9144360" cy="360"/>
          </a:xfrm>
          <a:prstGeom prst="straightConnector1">
            <a:avLst/>
          </a:prstGeom>
          <a:ln w="12700">
            <a:solidFill>
              <a:srgbClr val="196E78"/>
            </a:solidFill>
          </a:ln>
        </p:spPr>
      </p:cxnSp>
      <p:sp>
        <p:nvSpPr>
          <p:cNvPr id="107"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0" u="none" strike="noStrike">
                <a:solidFill>
                  <a:schemeClr val="accent1"/>
                </a:solidFill>
                <a:uFillTx/>
                <a:latin typeface="Times New Roman" panose="02020603050405020304"/>
                <a:ea typeface="Times New Roman" panose="02020603050405020304"/>
              </a:rPr>
              <a:t>Click to edit Master title style</a:t>
            </a:r>
            <a:endParaRPr lang="en-US" sz="4000" b="0" u="none" strike="noStrike">
              <a:solidFill>
                <a:schemeClr val="dk1"/>
              </a:solidFill>
              <a:uFillTx/>
              <a:latin typeface="Times New Roman" panose="02020603050405020304"/>
            </a:endParaRPr>
          </a:p>
        </p:txBody>
      </p:sp>
      <p:sp>
        <p:nvSpPr>
          <p:cNvPr id="108" name="PlaceHolder 2"/>
          <p:cNvSpPr>
            <a:spLocks noGrp="1"/>
          </p:cNvSpPr>
          <p:nvPr>
            <p:ph type="body"/>
          </p:nvPr>
        </p:nvSpPr>
        <p:spPr>
          <a:xfrm>
            <a:off x="304920" y="1752480"/>
            <a:ext cx="8534160" cy="4495320"/>
          </a:xfrm>
          <a:prstGeom prst="rect">
            <a:avLst/>
          </a:prstGeom>
          <a:noFill/>
          <a:ln w="0">
            <a:noFill/>
          </a:ln>
        </p:spPr>
        <p:txBody>
          <a:bodyPr lIns="90000" tIns="45000" rIns="90000" bIns="45000" anchor="t">
            <a:noAutofit/>
          </a:bodyPr>
          <a:p>
            <a:pPr marL="514350" indent="-514350" defTabSz="914400">
              <a:lnSpc>
                <a:spcPct val="90000"/>
              </a:lnSpc>
              <a:spcBef>
                <a:spcPts val="1000"/>
              </a:spcBef>
              <a:buClr>
                <a:srgbClr val="911B21"/>
              </a:buClr>
              <a:buFont typeface="Arial" panose="020B0604020202020204"/>
              <a:buAutoNum type="arabicPeriod"/>
            </a:pPr>
            <a:r>
              <a:rPr lang="en-US" sz="2800" b="0" u="none" strike="noStrike">
                <a:solidFill>
                  <a:schemeClr val="dk1"/>
                </a:solidFill>
                <a:uFillTx/>
                <a:latin typeface="Times New Roman" panose="02020603050405020304"/>
                <a:ea typeface="Times New Roman" panose="02020603050405020304"/>
              </a:rPr>
              <a:t>This Is a Sample Outline for One-Column</a:t>
            </a:r>
            <a:endParaRPr lang="en-US" sz="2800" b="0" u="none" strike="noStrike">
              <a:solidFill>
                <a:schemeClr val="dk1"/>
              </a:solidFill>
              <a:uFillTx/>
              <a:latin typeface="Times New Roman" panose="02020603050405020304"/>
            </a:endParaRPr>
          </a:p>
          <a:p>
            <a:pPr marL="514350" indent="-514350" defTabSz="914400">
              <a:lnSpc>
                <a:spcPct val="90000"/>
              </a:lnSpc>
              <a:spcBef>
                <a:spcPts val="1000"/>
              </a:spcBef>
              <a:buClr>
                <a:srgbClr val="911B21"/>
              </a:buClr>
              <a:buFont typeface="Arial" panose="020B0604020202020204"/>
              <a:buAutoNum type="arabicPeriod"/>
            </a:pPr>
            <a:r>
              <a:rPr lang="en-US" sz="2800" b="0" u="none" strike="noStrike">
                <a:solidFill>
                  <a:schemeClr val="dk1"/>
                </a:solidFill>
                <a:uFillTx/>
                <a:latin typeface="Times New Roman" panose="02020603050405020304"/>
                <a:ea typeface="Times New Roman" panose="02020603050405020304"/>
              </a:rPr>
              <a:t>It Is One-Column Only</a:t>
            </a:r>
            <a:endParaRPr lang="en-US" sz="2800" b="0" u="none" strike="noStrike">
              <a:solidFill>
                <a:schemeClr val="dk1"/>
              </a:solidFill>
              <a:uFillTx/>
              <a:latin typeface="Times New Roman" panose="02020603050405020304"/>
            </a:endParaRPr>
          </a:p>
          <a:p>
            <a:pPr marL="514350" indent="-514350" defTabSz="914400">
              <a:lnSpc>
                <a:spcPct val="90000"/>
              </a:lnSpc>
              <a:spcBef>
                <a:spcPts val="1000"/>
              </a:spcBef>
              <a:buClr>
                <a:srgbClr val="911B21"/>
              </a:buClr>
              <a:buFont typeface="Arial" panose="020B0604020202020204"/>
              <a:buAutoNum type="arabicPeriod"/>
            </a:pPr>
            <a:r>
              <a:rPr lang="en-US" sz="2800" b="0" u="none" strike="noStrike">
                <a:solidFill>
                  <a:schemeClr val="dk1"/>
                </a:solidFill>
                <a:uFillTx/>
                <a:latin typeface="Times New Roman" panose="02020603050405020304"/>
                <a:ea typeface="Times New Roman" panose="02020603050405020304"/>
              </a:rPr>
              <a:t>This Outline Has H1 Headings Only</a:t>
            </a:r>
            <a:endParaRPr lang="en-US" sz="2800" b="0" u="none" strike="noStrike">
              <a:solidFill>
                <a:schemeClr val="dk1"/>
              </a:solidFill>
              <a:uFillTx/>
              <a:latin typeface="Times New Roman" panose="02020603050405020304"/>
            </a:endParaRPr>
          </a:p>
          <a:p>
            <a:pPr marL="514350" indent="-514350" defTabSz="914400">
              <a:lnSpc>
                <a:spcPct val="90000"/>
              </a:lnSpc>
              <a:spcBef>
                <a:spcPts val="1000"/>
              </a:spcBef>
              <a:buClr>
                <a:srgbClr val="911B21"/>
              </a:buClr>
              <a:buFont typeface="Arial" panose="020B0604020202020204"/>
              <a:buAutoNum type="arabicPeriod"/>
            </a:pPr>
            <a:r>
              <a:rPr lang="en-US" sz="2800" b="0" u="none" strike="noStrike">
                <a:solidFill>
                  <a:schemeClr val="dk1"/>
                </a:solidFill>
                <a:uFillTx/>
                <a:latin typeface="Times New Roman" panose="02020603050405020304"/>
                <a:ea typeface="Times New Roman" panose="02020603050405020304"/>
              </a:rPr>
              <a:t>The Headings Are in Title Case, Matching the eText; This Can Vary by Title</a:t>
            </a:r>
            <a:endParaRPr lang="en-US" sz="2800" b="0" u="none" strike="noStrike">
              <a:solidFill>
                <a:schemeClr val="dk1"/>
              </a:solidFill>
              <a:uFillTx/>
              <a:latin typeface="Times New Roman" panose="02020603050405020304"/>
            </a:endParaRPr>
          </a:p>
          <a:p>
            <a:pPr marL="514350" indent="-514350" defTabSz="914400">
              <a:lnSpc>
                <a:spcPct val="90000"/>
              </a:lnSpc>
              <a:spcBef>
                <a:spcPts val="1000"/>
              </a:spcBef>
              <a:buClr>
                <a:srgbClr val="911B21"/>
              </a:buClr>
              <a:buFont typeface="Arial" panose="020B0604020202020204"/>
              <a:buAutoNum type="arabicPeriod"/>
            </a:pPr>
            <a:r>
              <a:rPr lang="en-US" sz="2800" b="0" u="none" strike="noStrike">
                <a:solidFill>
                  <a:schemeClr val="dk1"/>
                </a:solidFill>
                <a:uFillTx/>
                <a:latin typeface="Times New Roman" panose="02020603050405020304"/>
                <a:ea typeface="Times New Roman" panose="02020603050405020304"/>
              </a:rPr>
              <a:t>This List Is Numbered</a:t>
            </a:r>
            <a:endParaRPr lang="en-US" sz="2800" b="0" u="none" strike="noStrike">
              <a:solidFill>
                <a:schemeClr val="dk1"/>
              </a:solidFill>
              <a:uFillTx/>
              <a:latin typeface="Times New Roman" panose="02020603050405020304"/>
            </a:endParaRPr>
          </a:p>
          <a:p>
            <a:pPr marL="514350" indent="-514350" defTabSz="914400">
              <a:lnSpc>
                <a:spcPct val="90000"/>
              </a:lnSpc>
              <a:spcBef>
                <a:spcPts val="1000"/>
              </a:spcBef>
              <a:buClr>
                <a:srgbClr val="911B21"/>
              </a:buClr>
              <a:buFont typeface="Arial" panose="020B0604020202020204"/>
              <a:buAutoNum type="arabicPeriod"/>
            </a:pPr>
            <a:r>
              <a:rPr lang="en-US" sz="2800" b="0" u="none" strike="noStrike">
                <a:solidFill>
                  <a:schemeClr val="dk1"/>
                </a:solidFill>
                <a:uFillTx/>
                <a:latin typeface="Times New Roman" panose="02020603050405020304"/>
                <a:ea typeface="Times New Roman" panose="02020603050405020304"/>
              </a:rPr>
              <a:t>The Outline Slide Has a Footer</a:t>
            </a:r>
            <a:endParaRPr lang="en-US" sz="2800" b="0" u="none" strike="noStrike">
              <a:solidFill>
                <a:schemeClr val="dk1"/>
              </a:solidFill>
              <a:uFillTx/>
              <a:latin typeface="Times New Roman" panose="02020603050405020304"/>
            </a:endParaRPr>
          </a:p>
          <a:p>
            <a:pPr marL="514350" indent="-514350" defTabSz="914400">
              <a:lnSpc>
                <a:spcPct val="90000"/>
              </a:lnSpc>
              <a:spcBef>
                <a:spcPts val="1000"/>
              </a:spcBef>
              <a:buClr>
                <a:srgbClr val="911B21"/>
              </a:buClr>
              <a:buFont typeface="Arial" panose="020B0604020202020204"/>
              <a:buAutoNum type="arabicPeriod"/>
            </a:pPr>
            <a:r>
              <a:rPr lang="en-US" sz="2800" b="0" u="none" strike="noStrike">
                <a:solidFill>
                  <a:schemeClr val="dk1"/>
                </a:solidFill>
                <a:uFillTx/>
                <a:latin typeface="Times New Roman" panose="02020603050405020304"/>
                <a:ea typeface="Times New Roman" panose="02020603050405020304"/>
              </a:rPr>
              <a:t>Outline Items Usually Have No Ending Punctuation</a:t>
            </a:r>
            <a:endParaRPr lang="en-US" sz="2800" b="0" u="none" strike="noStrike">
              <a:solidFill>
                <a:schemeClr val="dk1"/>
              </a:solidFill>
              <a:uFillTx/>
              <a:latin typeface="Times New Roman" panose="02020603050405020304"/>
            </a:endParaRPr>
          </a:p>
        </p:txBody>
      </p:sp>
      <p:sp>
        <p:nvSpPr>
          <p:cNvPr id="109" name="PlaceHolder 3"/>
          <p:cNvSpPr>
            <a:spLocks noGrp="1"/>
          </p:cNvSpPr>
          <p:nvPr>
            <p:ph type="sldNum" idx="11"/>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r" defTabSz="914400">
              <a:lnSpc>
                <a:spcPct val="100000"/>
              </a:lnSpc>
              <a:buNone/>
            </a:pPr>
            <a:fld id="{EEB1AD44-0F0E-437E-B90A-CE449A22779F}"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Times New Roman" panose="02020603050405020304"/>
            </a:endParaRPr>
          </a:p>
        </p:txBody>
      </p:sp>
      <p:sp>
        <p:nvSpPr>
          <p:cNvPr id="110" name="PlaceHolder 4"/>
          <p:cNvSpPr>
            <a:spLocks noGrp="1"/>
          </p:cNvSpPr>
          <p:nvPr>
            <p:ph type="ftr" idx="12"/>
          </p:nvPr>
        </p:nvSpPr>
        <p:spPr>
          <a:xfrm>
            <a:off x="3029040" y="6356520"/>
            <a:ext cx="308592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ctr" defTabSz="914400">
              <a:lnSpc>
                <a:spcPct val="100000"/>
              </a:lnSpc>
              <a:buNone/>
            </a:pPr>
            <a:r>
              <a:rPr lang="en-US" sz="1200" b="0" u="none" strike="noStrike">
                <a:solidFill>
                  <a:schemeClr val="dk1">
                    <a:tint val="75000"/>
                  </a:schemeClr>
                </a:solidFill>
                <a:uFillTx/>
                <a:latin typeface="Times New Roman" panose="02020603050405020304"/>
                <a:ea typeface="Times New Roman" panose="02020603050405020304"/>
              </a:rPr>
              <a:t>&lt;footer&gt;</a:t>
            </a:r>
            <a:endParaRPr lang="en-US" sz="12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112" name="Straight Connector 16"/>
          <p:cNvCxnSpPr/>
          <p:nvPr/>
        </p:nvCxnSpPr>
        <p:spPr>
          <a:xfrm>
            <a:off x="0" y="6324480"/>
            <a:ext cx="9144360" cy="360"/>
          </a:xfrm>
          <a:prstGeom prst="straightConnector1">
            <a:avLst/>
          </a:prstGeom>
          <a:ln w="12700">
            <a:solidFill>
              <a:srgbClr val="196E78"/>
            </a:solidFill>
          </a:ln>
        </p:spPr>
      </p:cxnSp>
      <p:sp>
        <p:nvSpPr>
          <p:cNvPr id="113"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0" u="none" strike="noStrike">
                <a:solidFill>
                  <a:schemeClr val="accent1"/>
                </a:solidFill>
                <a:uFillTx/>
                <a:latin typeface="Times New Roman" panose="02020603050405020304"/>
                <a:ea typeface="Times New Roman" panose="02020603050405020304"/>
              </a:rPr>
              <a:t>Click to edit Master title style</a:t>
            </a:r>
            <a:endParaRPr lang="en-US" sz="4000" b="0" u="none" strike="noStrike">
              <a:solidFill>
                <a:schemeClr val="dk1"/>
              </a:solidFill>
              <a:uFillTx/>
              <a:latin typeface="Times New Roman" panose="02020603050405020304"/>
            </a:endParaRPr>
          </a:p>
        </p:txBody>
      </p:sp>
      <p:sp>
        <p:nvSpPr>
          <p:cNvPr id="114" name="PlaceHolder 2"/>
          <p:cNvSpPr>
            <a:spLocks noGrp="1"/>
          </p:cNvSpPr>
          <p:nvPr>
            <p:ph type="body"/>
          </p:nvPr>
        </p:nvSpPr>
        <p:spPr>
          <a:xfrm>
            <a:off x="304920" y="1752480"/>
            <a:ext cx="8534160" cy="4114440"/>
          </a:xfrm>
          <a:prstGeom prst="rect">
            <a:avLst/>
          </a:prstGeom>
          <a:noFill/>
          <a:ln w="0">
            <a:noFill/>
          </a:ln>
        </p:spPr>
        <p:txBody>
          <a:bodyPr lIns="90000" tIns="45000" rIns="90000" bIns="45000" anchor="t">
            <a:noAutofit/>
          </a:bodyPr>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1.1</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This Is a Sample Outline for One-Column and Double-numbered</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1.2</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It is One-column Only</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1.3</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This Outline Has No Sub-lists</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1.4</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This List Is Double-numbered</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1.5</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The Outline Slide Has a Footer</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10.6</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Outline Items Usually Have No Ending Punctuation</a:t>
            </a:r>
            <a:endParaRPr lang="en-US" sz="2800" b="0" u="none" strike="noStrike">
              <a:solidFill>
                <a:schemeClr val="dk1"/>
              </a:solidFill>
              <a:uFillTx/>
              <a:latin typeface="Times New Roman" panose="02020603050405020304"/>
            </a:endParaRPr>
          </a:p>
        </p:txBody>
      </p:sp>
      <p:sp>
        <p:nvSpPr>
          <p:cNvPr id="115" name="PlaceHolder 3"/>
          <p:cNvSpPr>
            <a:spLocks noGrp="1"/>
          </p:cNvSpPr>
          <p:nvPr>
            <p:ph type="sldNum" idx="13"/>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r" defTabSz="914400">
              <a:lnSpc>
                <a:spcPct val="100000"/>
              </a:lnSpc>
              <a:buNone/>
            </a:pPr>
            <a:fld id="{2658A604-271F-43B9-8A80-50DAC872170D}"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Times New Roman" panose="02020603050405020304"/>
            </a:endParaRPr>
          </a:p>
        </p:txBody>
      </p:sp>
      <p:sp>
        <p:nvSpPr>
          <p:cNvPr id="116" name="PlaceHolder 4"/>
          <p:cNvSpPr>
            <a:spLocks noGrp="1"/>
          </p:cNvSpPr>
          <p:nvPr>
            <p:ph type="ftr" idx="14"/>
          </p:nvPr>
        </p:nvSpPr>
        <p:spPr>
          <a:xfrm>
            <a:off x="3029040" y="6356520"/>
            <a:ext cx="308592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ctr" defTabSz="914400">
              <a:lnSpc>
                <a:spcPct val="100000"/>
              </a:lnSpc>
              <a:buNone/>
            </a:pPr>
            <a:r>
              <a:rPr lang="en-US" sz="1200" b="0" u="none" strike="noStrike">
                <a:solidFill>
                  <a:schemeClr val="dk1">
                    <a:tint val="75000"/>
                  </a:schemeClr>
                </a:solidFill>
                <a:uFillTx/>
                <a:latin typeface="Times New Roman" panose="02020603050405020304"/>
                <a:ea typeface="Times New Roman" panose="02020603050405020304"/>
              </a:rPr>
              <a:t>&lt;footer&gt;</a:t>
            </a:r>
            <a:endParaRPr lang="en-US" sz="12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118" name="Straight Connector 16"/>
          <p:cNvCxnSpPr/>
          <p:nvPr/>
        </p:nvCxnSpPr>
        <p:spPr>
          <a:xfrm>
            <a:off x="0" y="6324480"/>
            <a:ext cx="9144360" cy="360"/>
          </a:xfrm>
          <a:prstGeom prst="straightConnector1">
            <a:avLst/>
          </a:prstGeom>
          <a:ln w="12700">
            <a:solidFill>
              <a:srgbClr val="196E78"/>
            </a:solidFill>
          </a:ln>
        </p:spPr>
      </p:cxnSp>
      <p:sp>
        <p:nvSpPr>
          <p:cNvPr id="119"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0" u="none" strike="noStrike">
                <a:solidFill>
                  <a:schemeClr val="accent1"/>
                </a:solidFill>
                <a:uFillTx/>
                <a:latin typeface="Times New Roman" panose="02020603050405020304"/>
                <a:ea typeface="Times New Roman" panose="02020603050405020304"/>
              </a:rPr>
              <a:t>Click to edit Master title style</a:t>
            </a:r>
            <a:endParaRPr lang="en-US" sz="4000" b="0" u="none" strike="noStrike">
              <a:solidFill>
                <a:schemeClr val="dk1"/>
              </a:solidFill>
              <a:uFillTx/>
              <a:latin typeface="Times New Roman" panose="02020603050405020304"/>
            </a:endParaRPr>
          </a:p>
        </p:txBody>
      </p:sp>
      <p:sp>
        <p:nvSpPr>
          <p:cNvPr id="120" name="PlaceHolder 2"/>
          <p:cNvSpPr>
            <a:spLocks noGrp="1"/>
          </p:cNvSpPr>
          <p:nvPr>
            <p:ph type="body"/>
          </p:nvPr>
        </p:nvSpPr>
        <p:spPr>
          <a:xfrm>
            <a:off x="304920" y="1752480"/>
            <a:ext cx="8534160" cy="4495320"/>
          </a:xfrm>
          <a:prstGeom prst="rect">
            <a:avLst/>
          </a:prstGeom>
          <a:noFill/>
          <a:ln w="0">
            <a:noFill/>
          </a:ln>
        </p:spPr>
        <p:txBody>
          <a:bodyPr lIns="90000" tIns="45000" rIns="90000" bIns="45000" anchor="t">
            <a:noAutofit/>
          </a:bodyPr>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 Sample Outline for 1-Column </a:t>
            </a:r>
            <a:endParaRPr lang="en-US" sz="2800" b="0" u="none" strike="noStrike">
              <a:solidFill>
                <a:schemeClr val="dk1"/>
              </a:solidFill>
              <a:uFillTx/>
              <a:latin typeface="Times New Roman" panose="02020603050405020304"/>
            </a:endParaRPr>
          </a:p>
          <a:p>
            <a:pPr marL="621665" lvl="1" indent="-320040" defTabSz="914400">
              <a:lnSpc>
                <a:spcPct val="90000"/>
              </a:lnSpc>
              <a:spcBef>
                <a:spcPts val="500"/>
              </a:spcBef>
              <a:buClr>
                <a:srgbClr val="911B21"/>
              </a:buClr>
              <a:buSzPct val="80000"/>
              <a:buFont typeface="Courier New" panose="02070309020205020404"/>
              <a:buChar char="o"/>
            </a:pPr>
            <a:r>
              <a:rPr lang="en-US" sz="2400" b="0" u="none" strike="noStrike">
                <a:solidFill>
                  <a:schemeClr val="dk1"/>
                </a:solidFill>
                <a:uFillTx/>
                <a:latin typeface="Times New Roman" panose="02020603050405020304"/>
                <a:ea typeface="Times New Roman" panose="02020603050405020304"/>
              </a:rPr>
              <a:t>It Has H2s</a:t>
            </a:r>
            <a:endParaRPr lang="en-US" sz="24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It Is One-column Only</a:t>
            </a:r>
            <a:endParaRPr lang="en-US" sz="2800" b="0" u="none" strike="noStrike">
              <a:solidFill>
                <a:schemeClr val="dk1"/>
              </a:solidFill>
              <a:uFillTx/>
              <a:latin typeface="Times New Roman" panose="02020603050405020304"/>
            </a:endParaRPr>
          </a:p>
          <a:p>
            <a:pPr marL="621665" lvl="1" indent="-320040" defTabSz="914400">
              <a:lnSpc>
                <a:spcPct val="90000"/>
              </a:lnSpc>
              <a:spcBef>
                <a:spcPts val="500"/>
              </a:spcBef>
              <a:buClr>
                <a:srgbClr val="911B21"/>
              </a:buClr>
              <a:buSzPct val="80000"/>
              <a:buFont typeface="Courier New" panose="02070309020205020404"/>
              <a:buChar char="o"/>
            </a:pPr>
            <a:r>
              <a:rPr lang="en-US" sz="2400" b="0" u="none" strike="noStrike">
                <a:solidFill>
                  <a:schemeClr val="dk1"/>
                </a:solidFill>
                <a:uFillTx/>
                <a:latin typeface="Times New Roman" panose="02020603050405020304"/>
                <a:ea typeface="Times New Roman" panose="02020603050405020304"/>
              </a:rPr>
              <a:t>It Will Probably Not Have Art</a:t>
            </a:r>
            <a:endParaRPr lang="en-US" sz="24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 Bulleted List</a:t>
            </a:r>
            <a:endParaRPr lang="en-US" sz="2800" b="0" u="none" strike="noStrike">
              <a:solidFill>
                <a:schemeClr val="dk1"/>
              </a:solidFill>
              <a:uFillTx/>
              <a:latin typeface="Times New Roman" panose="02020603050405020304"/>
            </a:endParaRPr>
          </a:p>
          <a:p>
            <a:pPr marL="621665" lvl="1" indent="-320040" defTabSz="914400">
              <a:lnSpc>
                <a:spcPct val="90000"/>
              </a:lnSpc>
              <a:spcBef>
                <a:spcPts val="500"/>
              </a:spcBef>
              <a:buClr>
                <a:srgbClr val="911B21"/>
              </a:buClr>
              <a:buSzPct val="80000"/>
              <a:buFont typeface="Courier New" panose="02070309020205020404"/>
              <a:buChar char="o"/>
            </a:pPr>
            <a:r>
              <a:rPr lang="en-US" sz="2400" b="0" u="none" strike="noStrike">
                <a:solidFill>
                  <a:schemeClr val="dk1"/>
                </a:solidFill>
                <a:uFillTx/>
                <a:latin typeface="Times New Roman" panose="02020603050405020304"/>
                <a:ea typeface="Times New Roman" panose="02020603050405020304"/>
              </a:rPr>
              <a:t>Make Sure That Any Links Included Here, for Any Reason, Have Descriptive Hyperlinks</a:t>
            </a:r>
            <a:endParaRPr lang="en-US" sz="2400" b="0" u="none" strike="noStrike">
              <a:solidFill>
                <a:schemeClr val="dk1"/>
              </a:solidFill>
              <a:uFillTx/>
              <a:latin typeface="Times New Roman" panose="02020603050405020304"/>
            </a:endParaRPr>
          </a:p>
          <a:p>
            <a:pPr marL="292735" indent="-29273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Outline Items Usually Have No Ending Punctuation</a:t>
            </a:r>
            <a:endParaRPr lang="en-US" sz="2800" b="0" u="none" strike="noStrike">
              <a:solidFill>
                <a:schemeClr val="dk1"/>
              </a:solidFill>
              <a:uFillTx/>
              <a:latin typeface="Times New Roman" panose="02020603050405020304"/>
            </a:endParaRPr>
          </a:p>
          <a:p>
            <a:pPr marL="621665" lvl="1" indent="-320040" defTabSz="914400">
              <a:lnSpc>
                <a:spcPct val="90000"/>
              </a:lnSpc>
              <a:spcBef>
                <a:spcPts val="500"/>
              </a:spcBef>
              <a:buClr>
                <a:srgbClr val="911B21"/>
              </a:buClr>
              <a:buSzPct val="80000"/>
              <a:buFont typeface="Courier New" panose="02070309020205020404"/>
              <a:buChar char="o"/>
            </a:pPr>
            <a:r>
              <a:rPr lang="en-US" sz="2400" b="0" u="none" strike="noStrike">
                <a:solidFill>
                  <a:schemeClr val="dk1"/>
                </a:solidFill>
                <a:uFillTx/>
                <a:latin typeface="Times New Roman" panose="02020603050405020304"/>
                <a:ea typeface="Times New Roman" panose="02020603050405020304"/>
              </a:rPr>
              <a:t>There is a Footer</a:t>
            </a:r>
            <a:endParaRPr lang="en-US" sz="2400" b="0" u="none" strike="noStrike">
              <a:solidFill>
                <a:schemeClr val="dk1"/>
              </a:solidFill>
              <a:uFillTx/>
              <a:latin typeface="Times New Roman" panose="02020603050405020304"/>
            </a:endParaRPr>
          </a:p>
        </p:txBody>
      </p:sp>
      <p:sp>
        <p:nvSpPr>
          <p:cNvPr id="121" name="PlaceHolder 3"/>
          <p:cNvSpPr>
            <a:spLocks noGrp="1"/>
          </p:cNvSpPr>
          <p:nvPr>
            <p:ph type="sldNum" idx="15"/>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r" defTabSz="914400">
              <a:lnSpc>
                <a:spcPct val="100000"/>
              </a:lnSpc>
              <a:buNone/>
            </a:pPr>
            <a:fld id="{1BD28607-8177-4740-AC2C-556935858C0F}"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Times New Roman" panose="02020603050405020304"/>
            </a:endParaRPr>
          </a:p>
        </p:txBody>
      </p:sp>
      <p:sp>
        <p:nvSpPr>
          <p:cNvPr id="122" name="PlaceHolder 4"/>
          <p:cNvSpPr>
            <a:spLocks noGrp="1"/>
          </p:cNvSpPr>
          <p:nvPr>
            <p:ph type="ftr" idx="16"/>
          </p:nvPr>
        </p:nvSpPr>
        <p:spPr>
          <a:xfrm>
            <a:off x="3029040" y="6356520"/>
            <a:ext cx="308592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ctr" defTabSz="914400">
              <a:lnSpc>
                <a:spcPct val="100000"/>
              </a:lnSpc>
              <a:buNone/>
            </a:pPr>
            <a:r>
              <a:rPr lang="en-US" sz="1200" b="0" u="none" strike="noStrike">
                <a:solidFill>
                  <a:schemeClr val="dk1">
                    <a:tint val="75000"/>
                  </a:schemeClr>
                </a:solidFill>
                <a:uFillTx/>
                <a:latin typeface="Times New Roman" panose="02020603050405020304"/>
                <a:ea typeface="Times New Roman" panose="02020603050405020304"/>
              </a:rPr>
              <a:t>&lt;footer&gt;</a:t>
            </a:r>
            <a:endParaRPr lang="en-US" sz="12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124" name="Straight Connector 16"/>
          <p:cNvCxnSpPr/>
          <p:nvPr/>
        </p:nvCxnSpPr>
        <p:spPr>
          <a:xfrm>
            <a:off x="0" y="6324480"/>
            <a:ext cx="9144360" cy="360"/>
          </a:xfrm>
          <a:prstGeom prst="straightConnector1">
            <a:avLst/>
          </a:prstGeom>
          <a:ln w="12700">
            <a:solidFill>
              <a:srgbClr val="196E78"/>
            </a:solidFill>
          </a:ln>
        </p:spPr>
      </p:cxnSp>
      <p:sp>
        <p:nvSpPr>
          <p:cNvPr id="125"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0" u="none" strike="noStrike">
                <a:solidFill>
                  <a:schemeClr val="accent1"/>
                </a:solidFill>
                <a:uFillTx/>
                <a:latin typeface="Times New Roman" panose="02020603050405020304"/>
                <a:ea typeface="Times New Roman" panose="02020603050405020304"/>
              </a:rPr>
              <a:t>Click to edit Master title style</a:t>
            </a:r>
            <a:endParaRPr lang="en-US" sz="4000" b="0" u="none" strike="noStrike">
              <a:solidFill>
                <a:schemeClr val="dk1"/>
              </a:solidFill>
              <a:uFillTx/>
              <a:latin typeface="Times New Roman" panose="02020603050405020304"/>
            </a:endParaRPr>
          </a:p>
        </p:txBody>
      </p:sp>
      <p:sp>
        <p:nvSpPr>
          <p:cNvPr id="126" name="PlaceHolder 2"/>
          <p:cNvSpPr>
            <a:spLocks noGrp="1"/>
          </p:cNvSpPr>
          <p:nvPr>
            <p:ph type="body"/>
          </p:nvPr>
        </p:nvSpPr>
        <p:spPr>
          <a:xfrm>
            <a:off x="304920" y="1752480"/>
            <a:ext cx="8534160" cy="4419360"/>
          </a:xfrm>
          <a:prstGeom prst="rect">
            <a:avLst/>
          </a:prstGeom>
          <a:noFill/>
          <a:ln w="0">
            <a:noFill/>
          </a:ln>
        </p:spPr>
        <p:txBody>
          <a:bodyPr lIns="90000" tIns="45000" rIns="90000" bIns="45000" anchor="t">
            <a:noAutofit/>
          </a:bodyPr>
          <a:p>
            <a:pPr marL="464820" indent="-464820" defTabSz="914400">
              <a:lnSpc>
                <a:spcPct val="90000"/>
              </a:lnSpc>
              <a:spcBef>
                <a:spcPts val="1000"/>
              </a:spcBef>
              <a:buClr>
                <a:srgbClr val="911B21"/>
              </a:buClr>
              <a:buFont typeface="Arial" panose="020B0604020202020204"/>
              <a:buAutoNum type="arabicPeriod"/>
            </a:pPr>
            <a:r>
              <a:rPr lang="en-US" sz="2800" b="0" u="none" strike="noStrike">
                <a:solidFill>
                  <a:schemeClr val="dk1"/>
                </a:solidFill>
                <a:uFillTx/>
                <a:latin typeface="Times New Roman" panose="02020603050405020304"/>
                <a:ea typeface="Times New Roman" panose="02020603050405020304"/>
              </a:rPr>
              <a:t>This Is a Sample Outline for One-Column and single number</a:t>
            </a:r>
            <a:endParaRPr lang="en-US" sz="2800" b="0" u="none" strike="noStrike">
              <a:solidFill>
                <a:schemeClr val="dk1"/>
              </a:solidFill>
              <a:uFillTx/>
              <a:latin typeface="Times New Roman" panose="02020603050405020304"/>
            </a:endParaRPr>
          </a:p>
          <a:p>
            <a:pPr marL="803275" lvl="1" indent="-282575" defTabSz="914400">
              <a:lnSpc>
                <a:spcPct val="90000"/>
              </a:lnSpc>
              <a:spcBef>
                <a:spcPts val="500"/>
              </a:spcBef>
              <a:buClr>
                <a:srgbClr val="911B21"/>
              </a:buClr>
              <a:buFont typeface="Arial" panose="020B0604020202020204"/>
              <a:buChar char="•"/>
            </a:pPr>
            <a:r>
              <a:rPr lang="en-US" sz="2400" b="0" u="none" strike="noStrike">
                <a:solidFill>
                  <a:schemeClr val="dk1"/>
                </a:solidFill>
                <a:uFillTx/>
                <a:latin typeface="Times New Roman" panose="02020603050405020304"/>
                <a:ea typeface="Times New Roman" panose="02020603050405020304"/>
              </a:rPr>
              <a:t>The H2 Level Does Not Have a Number</a:t>
            </a:r>
            <a:endParaRPr lang="en-US" sz="2400" b="0" u="none" strike="noStrike">
              <a:solidFill>
                <a:schemeClr val="dk1"/>
              </a:solidFill>
              <a:uFillTx/>
              <a:latin typeface="Times New Roman" panose="02020603050405020304"/>
            </a:endParaRPr>
          </a:p>
          <a:p>
            <a:pPr marL="803275" lvl="2" indent="-282575" defTabSz="914400">
              <a:lnSpc>
                <a:spcPct val="90000"/>
              </a:lnSpc>
              <a:spcBef>
                <a:spcPts val="500"/>
              </a:spcBef>
              <a:buClr>
                <a:srgbClr val="911B21"/>
              </a:buClr>
              <a:buFont typeface="Arial" panose="020B0604020202020204"/>
              <a:buChar char="•"/>
            </a:pPr>
            <a:r>
              <a:rPr lang="en-US" sz="2400" b="0" u="none" strike="noStrike">
                <a:solidFill>
                  <a:schemeClr val="accent2"/>
                </a:solidFill>
                <a:uFillTx/>
                <a:latin typeface="Times New Roman" panose="02020603050405020304"/>
                <a:ea typeface="Times New Roman" panose="02020603050405020304"/>
              </a:rPr>
              <a:t>One of the Subheadings May Be a Special Feature  </a:t>
            </a:r>
            <a:endParaRPr lang="en-US" sz="2400" b="0" u="none" strike="noStrike">
              <a:solidFill>
                <a:schemeClr val="dk1"/>
              </a:solidFill>
              <a:uFillTx/>
              <a:latin typeface="Times New Roman" panose="02020603050405020304"/>
            </a:endParaRPr>
          </a:p>
          <a:p>
            <a:pPr marL="464820" indent="-464820" defTabSz="914400">
              <a:lnSpc>
                <a:spcPct val="90000"/>
              </a:lnSpc>
              <a:spcBef>
                <a:spcPts val="1000"/>
              </a:spcBef>
              <a:buClr>
                <a:srgbClr val="911B21"/>
              </a:buClr>
              <a:buFont typeface="Arial" panose="020B0604020202020204"/>
              <a:buAutoNum type="arabicPeriod"/>
            </a:pPr>
            <a:r>
              <a:rPr lang="en-US" sz="2800" b="0" u="none" strike="noStrike">
                <a:solidFill>
                  <a:schemeClr val="dk1"/>
                </a:solidFill>
                <a:uFillTx/>
                <a:latin typeface="Times New Roman" panose="02020603050405020304"/>
                <a:ea typeface="Times New Roman" panose="02020603050405020304"/>
              </a:rPr>
              <a:t>This Outline Has Two Levels</a:t>
            </a:r>
            <a:endParaRPr lang="en-US" sz="2800" b="0" u="none" strike="noStrike">
              <a:solidFill>
                <a:schemeClr val="dk1"/>
              </a:solidFill>
              <a:uFillTx/>
              <a:latin typeface="Times New Roman" panose="02020603050405020304"/>
            </a:endParaRPr>
          </a:p>
          <a:p>
            <a:pPr marL="803275" lvl="1" indent="-282575" defTabSz="914400">
              <a:lnSpc>
                <a:spcPct val="90000"/>
              </a:lnSpc>
              <a:spcBef>
                <a:spcPts val="500"/>
              </a:spcBef>
              <a:buClr>
                <a:srgbClr val="911B21"/>
              </a:buClr>
              <a:buFont typeface="Arial" panose="020B0604020202020204"/>
              <a:buChar char="•"/>
            </a:pPr>
            <a:r>
              <a:rPr lang="en-US" sz="2400" b="0" u="none" strike="noStrike">
                <a:solidFill>
                  <a:schemeClr val="dk1"/>
                </a:solidFill>
                <a:uFillTx/>
                <a:latin typeface="Times New Roman" panose="02020603050405020304"/>
                <a:ea typeface="Times New Roman" panose="02020603050405020304"/>
              </a:rPr>
              <a:t>Outline Items Usually Have No Ending Punctuation</a:t>
            </a:r>
            <a:endParaRPr lang="en-US" sz="2400" b="0" u="none" strike="noStrike">
              <a:solidFill>
                <a:schemeClr val="dk1"/>
              </a:solidFill>
              <a:uFillTx/>
              <a:latin typeface="Times New Roman" panose="02020603050405020304"/>
            </a:endParaRPr>
          </a:p>
          <a:p>
            <a:pPr marL="803275" lvl="2" indent="-282575" defTabSz="914400">
              <a:lnSpc>
                <a:spcPct val="90000"/>
              </a:lnSpc>
              <a:spcBef>
                <a:spcPts val="500"/>
              </a:spcBef>
              <a:buClr>
                <a:srgbClr val="911B21"/>
              </a:buClr>
              <a:buFont typeface="Arial" panose="020B0604020202020204"/>
              <a:buChar char="•"/>
            </a:pPr>
            <a:r>
              <a:rPr lang="en-US" sz="2400" b="0" u="none" strike="noStrike">
                <a:solidFill>
                  <a:schemeClr val="accent2"/>
                </a:solidFill>
                <a:uFillTx/>
                <a:latin typeface="Times New Roman" panose="02020603050405020304"/>
                <a:ea typeface="Times New Roman" panose="02020603050405020304"/>
              </a:rPr>
              <a:t>Special Feature</a:t>
            </a:r>
            <a:endParaRPr lang="en-US" sz="2400" b="0" u="none" strike="noStrike">
              <a:solidFill>
                <a:schemeClr val="dk1"/>
              </a:solidFill>
              <a:uFillTx/>
              <a:latin typeface="Times New Roman" panose="02020603050405020304"/>
            </a:endParaRPr>
          </a:p>
        </p:txBody>
      </p:sp>
      <p:sp>
        <p:nvSpPr>
          <p:cNvPr id="127" name="PlaceHolder 3"/>
          <p:cNvSpPr>
            <a:spLocks noGrp="1"/>
          </p:cNvSpPr>
          <p:nvPr>
            <p:ph type="sldNum" idx="17"/>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r" defTabSz="914400">
              <a:lnSpc>
                <a:spcPct val="100000"/>
              </a:lnSpc>
              <a:buNone/>
            </a:pPr>
            <a:fld id="{4647A932-8735-41AB-B4FC-FC4C805166D8}"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Times New Roman" panose="02020603050405020304"/>
            </a:endParaRPr>
          </a:p>
        </p:txBody>
      </p:sp>
      <p:sp>
        <p:nvSpPr>
          <p:cNvPr id="128" name="PlaceHolder 4"/>
          <p:cNvSpPr>
            <a:spLocks noGrp="1"/>
          </p:cNvSpPr>
          <p:nvPr>
            <p:ph type="ftr" idx="18"/>
          </p:nvPr>
        </p:nvSpPr>
        <p:spPr>
          <a:xfrm>
            <a:off x="3029040" y="6356520"/>
            <a:ext cx="308592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ctr" defTabSz="914400">
              <a:lnSpc>
                <a:spcPct val="100000"/>
              </a:lnSpc>
              <a:buNone/>
            </a:pPr>
            <a:r>
              <a:rPr lang="en-US" sz="1200" b="0" u="none" strike="noStrike">
                <a:solidFill>
                  <a:schemeClr val="dk1">
                    <a:tint val="75000"/>
                  </a:schemeClr>
                </a:solidFill>
                <a:uFillTx/>
                <a:latin typeface="Times New Roman" panose="02020603050405020304"/>
                <a:ea typeface="Times New Roman" panose="02020603050405020304"/>
              </a:rPr>
              <a:t>&lt;footer&gt;</a:t>
            </a:r>
            <a:endParaRPr lang="en-US" sz="12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130" name="Straight Connector 16"/>
          <p:cNvCxnSpPr/>
          <p:nvPr/>
        </p:nvCxnSpPr>
        <p:spPr>
          <a:xfrm>
            <a:off x="0" y="6324480"/>
            <a:ext cx="9144360" cy="360"/>
          </a:xfrm>
          <a:prstGeom prst="straightConnector1">
            <a:avLst/>
          </a:prstGeom>
          <a:ln w="12700">
            <a:solidFill>
              <a:srgbClr val="196E78"/>
            </a:solidFill>
          </a:ln>
        </p:spPr>
      </p:cxnSp>
      <p:sp>
        <p:nvSpPr>
          <p:cNvPr id="131"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1" u="none" strike="noStrike">
                <a:solidFill>
                  <a:schemeClr val="accent1"/>
                </a:solidFill>
                <a:uFillTx/>
                <a:latin typeface="Times New Roman" panose="02020603050405020304"/>
                <a:ea typeface="Times New Roman" panose="02020603050405020304"/>
              </a:rPr>
              <a:t>Section or Topic Heading</a:t>
            </a:r>
            <a:endParaRPr lang="en-US" sz="4000" b="0" u="none" strike="noStrike">
              <a:solidFill>
                <a:schemeClr val="dk1"/>
              </a:solidFill>
              <a:uFillTx/>
              <a:latin typeface="Times New Roman" panose="02020603050405020304"/>
            </a:endParaRPr>
          </a:p>
        </p:txBody>
      </p:sp>
      <p:sp>
        <p:nvSpPr>
          <p:cNvPr id="132" name="PlaceHolder 2"/>
          <p:cNvSpPr>
            <a:spLocks noGrp="1"/>
          </p:cNvSpPr>
          <p:nvPr>
            <p:ph type="body"/>
          </p:nvPr>
        </p:nvSpPr>
        <p:spPr>
          <a:xfrm>
            <a:off x="304920" y="1752480"/>
            <a:ext cx="8534160" cy="4603320"/>
          </a:xfrm>
          <a:prstGeom prst="rect">
            <a:avLst/>
          </a:prstGeom>
          <a:noFill/>
          <a:ln w="0">
            <a:noFill/>
          </a:ln>
        </p:spPr>
        <p:txBody>
          <a:bodyPr lIns="90000" tIns="45000" rIns="90000" bIns="45000" anchor="t">
            <a:noAutofit/>
          </a:bodyPr>
          <a:p>
            <a:pPr indent="0">
              <a:lnSpc>
                <a:spcPct val="90000"/>
              </a:lnSpc>
              <a:spcBef>
                <a:spcPts val="1415"/>
              </a:spcBef>
              <a:buNone/>
            </a:pPr>
            <a:endParaRPr lang="en-US" sz="2800" b="0" u="none" strike="noStrike">
              <a:solidFill>
                <a:schemeClr val="dk1"/>
              </a:solidFill>
              <a:uFillTx/>
              <a:latin typeface="Times New Roman" panose="02020603050405020304"/>
              <a:ea typeface="Times New Roman" panose="02020603050405020304"/>
            </a:endParaRPr>
          </a:p>
        </p:txBody>
      </p:sp>
      <p:sp>
        <p:nvSpPr>
          <p:cNvPr id="133" name="PlaceHolder 3"/>
          <p:cNvSpPr>
            <a:spLocks noGrp="1"/>
          </p:cNvSpPr>
          <p:nvPr>
            <p:ph type="sldNum" idx="19"/>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Calibri" panose="020F0502020204030204"/>
                <a:ea typeface="Source Sans Pro"/>
              </a:defRPr>
            </a:lvl1pPr>
          </a:lstStyle>
          <a:p>
            <a:pPr indent="0" algn="r" defTabSz="914400">
              <a:lnSpc>
                <a:spcPct val="100000"/>
              </a:lnSpc>
              <a:buNone/>
            </a:pPr>
            <a:fld id="{8D32C2C9-61A8-43E7-AC4F-B8BC57D618BA}" type="slidenum">
              <a:rPr lang="en-US" sz="1200" b="0" u="none" strike="noStrike">
                <a:solidFill>
                  <a:schemeClr val="dk1">
                    <a:tint val="75000"/>
                  </a:schemeClr>
                </a:solidFill>
                <a:uFillTx/>
                <a:latin typeface="Calibri" panose="020F0502020204030204"/>
                <a:ea typeface="Source Sans Pro"/>
              </a:rPr>
            </a:fld>
            <a:endParaRPr lang="en-US" sz="1200" b="0" u="none" strike="noStrike">
              <a:solidFill>
                <a:srgbClr val="000000"/>
              </a:solidFill>
              <a:uFillTx/>
              <a:latin typeface="Times New Roman" panose="02020603050405020304"/>
            </a:endParaRPr>
          </a:p>
        </p:txBody>
      </p:sp>
      <p:sp>
        <p:nvSpPr>
          <p:cNvPr id="134" name="Slide Number Placeholder 5"/>
          <p:cNvSpPr/>
          <p:nvPr/>
        </p:nvSpPr>
        <p:spPr>
          <a:xfrm>
            <a:off x="8275680" y="6438600"/>
            <a:ext cx="559440" cy="2577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algn="ctr" defTabSz="914400">
              <a:lnSpc>
                <a:spcPct val="100000"/>
              </a:lnSpc>
            </a:pPr>
            <a:fld id="{5D2138D8-74C3-4D43-A242-A9617A3EC018}" type="slidenum">
              <a:rPr lang="en-US" sz="1200" b="0" u="none" strike="noStrike">
                <a:solidFill>
                  <a:schemeClr val="dk1">
                    <a:tint val="75000"/>
                  </a:schemeClr>
                </a:solidFill>
                <a:uFillTx/>
                <a:latin typeface="Calibri" panose="020F0502020204030204"/>
                <a:ea typeface="Times New Roman" panose="02020603050405020304"/>
              </a:rPr>
            </a:fld>
            <a:endParaRPr lang="en-US" sz="1200" b="0" u="none" strike="noStrike">
              <a:solidFill>
                <a:srgbClr val="000000"/>
              </a:solidFill>
              <a:uFillTx/>
              <a:latin typeface="Arial" panose="020B0604020202020204"/>
            </a:endParaRPr>
          </a:p>
        </p:txBody>
      </p:sp>
      <p:sp>
        <p:nvSpPr>
          <p:cNvPr id="135" name="TextBox 8"/>
          <p:cNvSpPr/>
          <p:nvPr/>
        </p:nvSpPr>
        <p:spPr>
          <a:xfrm>
            <a:off x="2777400" y="6419880"/>
            <a:ext cx="3605760" cy="272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tabLst>
                <a:tab pos="0" algn="l"/>
              </a:tabLst>
            </a:pPr>
            <a:r>
              <a:rPr lang="en-US" sz="1200" b="0" u="none" strike="noStrike">
                <a:solidFill>
                  <a:schemeClr val="dk1">
                    <a:tint val="75000"/>
                  </a:schemeClr>
                </a:solidFill>
                <a:uFillTx/>
                <a:latin typeface="Calibri" panose="020F0502020204030204"/>
                <a:ea typeface="Times New Roman" panose="02020603050405020304"/>
              </a:rPr>
              <a:t>©2020 John Wiley &amp; Sons, Inc. All rights reserved.</a:t>
            </a:r>
            <a:endParaRPr lang="en-US" sz="1200" b="0" u="none" strike="noStrike">
              <a:solidFill>
                <a:srgbClr val="000000"/>
              </a:solidFill>
              <a:uFillTx/>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137" name="Straight Connector 16"/>
          <p:cNvCxnSpPr/>
          <p:nvPr/>
        </p:nvCxnSpPr>
        <p:spPr>
          <a:xfrm>
            <a:off x="0" y="6324480"/>
            <a:ext cx="9144360" cy="360"/>
          </a:xfrm>
          <a:prstGeom prst="straightConnector1">
            <a:avLst/>
          </a:prstGeom>
          <a:ln w="12700">
            <a:solidFill>
              <a:srgbClr val="196E78"/>
            </a:solidFill>
          </a:ln>
        </p:spPr>
      </p:cxnSp>
      <p:sp>
        <p:nvSpPr>
          <p:cNvPr id="138"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0" u="none" strike="noStrike">
                <a:solidFill>
                  <a:schemeClr val="accent1"/>
                </a:solidFill>
                <a:uFillTx/>
                <a:latin typeface="Times New Roman" panose="02020603050405020304"/>
                <a:ea typeface="Times New Roman" panose="02020603050405020304"/>
              </a:rPr>
              <a:t>Click to edit Master title style</a:t>
            </a:r>
            <a:endParaRPr lang="en-US" sz="4000" b="0" u="none" strike="noStrike">
              <a:solidFill>
                <a:schemeClr val="dk1"/>
              </a:solidFill>
              <a:uFillTx/>
              <a:latin typeface="Times New Roman" panose="02020603050405020304"/>
            </a:endParaRPr>
          </a:p>
        </p:txBody>
      </p:sp>
      <p:sp>
        <p:nvSpPr>
          <p:cNvPr id="139" name="PlaceHolder 2"/>
          <p:cNvSpPr>
            <a:spLocks noGrp="1"/>
          </p:cNvSpPr>
          <p:nvPr>
            <p:ph type="body"/>
          </p:nvPr>
        </p:nvSpPr>
        <p:spPr>
          <a:xfrm>
            <a:off x="304920" y="1752480"/>
            <a:ext cx="8534160" cy="4343040"/>
          </a:xfrm>
          <a:prstGeom prst="rect">
            <a:avLst/>
          </a:prstGeom>
          <a:noFill/>
          <a:ln w="0">
            <a:noFill/>
          </a:ln>
        </p:spPr>
        <p:txBody>
          <a:bodyPr lIns="90000" tIns="45000" rIns="90000" bIns="45000" anchor="t">
            <a:noAutofit/>
          </a:bodyPr>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1.1</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This Is a Sample Outline for One-Column and Double-numbered</a:t>
            </a:r>
            <a:endParaRPr lang="en-US" sz="2800" b="0" u="none" strike="noStrike">
              <a:solidFill>
                <a:schemeClr val="dk1"/>
              </a:solidFill>
              <a:uFillTx/>
              <a:latin typeface="Times New Roman" panose="02020603050405020304"/>
            </a:endParaRPr>
          </a:p>
          <a:p>
            <a:pPr marL="1143000" lvl="1" indent="-292735" defTabSz="914400">
              <a:lnSpc>
                <a:spcPct val="90000"/>
              </a:lnSpc>
              <a:spcBef>
                <a:spcPts val="500"/>
              </a:spcBef>
              <a:buClr>
                <a:srgbClr val="911B21"/>
              </a:buClr>
              <a:buFont typeface="Arial" panose="020B0604020202020204"/>
              <a:buChar char="•"/>
              <a:tabLst>
                <a:tab pos="0" algn="l"/>
              </a:tabLst>
            </a:pPr>
            <a:r>
              <a:rPr lang="en-US" sz="2400" b="0" u="none" strike="noStrike">
                <a:solidFill>
                  <a:schemeClr val="dk1"/>
                </a:solidFill>
                <a:uFillTx/>
                <a:latin typeface="Times New Roman" panose="02020603050405020304"/>
                <a:ea typeface="Times New Roman" panose="02020603050405020304"/>
              </a:rPr>
              <a:t>The H2 Level Does Not Have a Number</a:t>
            </a:r>
            <a:endParaRPr lang="en-US" sz="2400" b="0" u="none" strike="noStrike">
              <a:solidFill>
                <a:schemeClr val="dk1"/>
              </a:solidFill>
              <a:uFillTx/>
              <a:latin typeface="Times New Roman" panose="02020603050405020304"/>
            </a:endParaRPr>
          </a:p>
          <a:p>
            <a:pPr marL="1143000" lvl="2" indent="-292735" defTabSz="914400">
              <a:lnSpc>
                <a:spcPct val="90000"/>
              </a:lnSpc>
              <a:spcBef>
                <a:spcPts val="500"/>
              </a:spcBef>
              <a:buClr>
                <a:srgbClr val="911B21"/>
              </a:buClr>
              <a:buFont typeface="Arial" panose="020B0604020202020204"/>
              <a:buChar char="•"/>
              <a:tabLst>
                <a:tab pos="0" algn="l"/>
              </a:tabLst>
            </a:pPr>
            <a:r>
              <a:rPr lang="en-US" sz="2400" b="0" u="none" strike="noStrike">
                <a:solidFill>
                  <a:schemeClr val="accent2"/>
                </a:solidFill>
                <a:uFillTx/>
                <a:latin typeface="Times New Roman" panose="02020603050405020304"/>
                <a:ea typeface="Times New Roman" panose="02020603050405020304"/>
              </a:rPr>
              <a:t>One of the Subheadings May Be a Special Feature </a:t>
            </a:r>
            <a:endParaRPr lang="en-US" sz="24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10.2</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This Outline Has Two Levels</a:t>
            </a:r>
            <a:endParaRPr lang="en-US" sz="2800" b="0" u="none" strike="noStrike">
              <a:solidFill>
                <a:schemeClr val="dk1"/>
              </a:solidFill>
              <a:uFillTx/>
              <a:latin typeface="Times New Roman" panose="02020603050405020304"/>
            </a:endParaRPr>
          </a:p>
          <a:p>
            <a:pPr marL="1143000" lvl="1" indent="-292735" defTabSz="914400">
              <a:lnSpc>
                <a:spcPct val="90000"/>
              </a:lnSpc>
              <a:spcBef>
                <a:spcPts val="500"/>
              </a:spcBef>
              <a:buClr>
                <a:srgbClr val="911B21"/>
              </a:buClr>
              <a:buFont typeface="Arial" panose="020B0604020202020204"/>
              <a:buChar char="•"/>
              <a:tabLst>
                <a:tab pos="0" algn="l"/>
              </a:tabLst>
            </a:pPr>
            <a:r>
              <a:rPr lang="en-US" sz="2400" b="0" u="none" strike="noStrike">
                <a:solidFill>
                  <a:schemeClr val="dk1"/>
                </a:solidFill>
                <a:uFillTx/>
                <a:latin typeface="Times New Roman" panose="02020603050405020304"/>
                <a:ea typeface="Times New Roman" panose="02020603050405020304"/>
              </a:rPr>
              <a:t>Outline Items Usually Have No Ending Punctuation</a:t>
            </a:r>
            <a:endParaRPr lang="en-US" sz="2400" b="0" u="none" strike="noStrike">
              <a:solidFill>
                <a:schemeClr val="dk1"/>
              </a:solidFill>
              <a:uFillTx/>
              <a:latin typeface="Times New Roman" panose="02020603050405020304"/>
            </a:endParaRPr>
          </a:p>
          <a:p>
            <a:pPr marL="1143000" lvl="2" indent="-292735" defTabSz="914400">
              <a:lnSpc>
                <a:spcPct val="90000"/>
              </a:lnSpc>
              <a:spcBef>
                <a:spcPts val="500"/>
              </a:spcBef>
              <a:buClr>
                <a:srgbClr val="911B21"/>
              </a:buClr>
              <a:buFont typeface="Arial" panose="020B0604020202020204"/>
              <a:buChar char="•"/>
              <a:tabLst>
                <a:tab pos="0" algn="l"/>
              </a:tabLst>
            </a:pPr>
            <a:r>
              <a:rPr lang="en-US" sz="2400" b="0" u="none" strike="noStrike">
                <a:solidFill>
                  <a:schemeClr val="accent2"/>
                </a:solidFill>
                <a:uFillTx/>
                <a:latin typeface="Times New Roman" panose="02020603050405020304"/>
                <a:ea typeface="Times New Roman" panose="02020603050405020304"/>
              </a:rPr>
              <a:t>Special Feature </a:t>
            </a:r>
            <a:endParaRPr lang="en-US" sz="2400" b="0" u="none" strike="noStrike">
              <a:solidFill>
                <a:schemeClr val="dk1"/>
              </a:solidFill>
              <a:uFillTx/>
              <a:latin typeface="Times New Roman" panose="02020603050405020304"/>
            </a:endParaRPr>
          </a:p>
        </p:txBody>
      </p:sp>
      <p:sp>
        <p:nvSpPr>
          <p:cNvPr id="140" name="PlaceHolder 3"/>
          <p:cNvSpPr>
            <a:spLocks noGrp="1"/>
          </p:cNvSpPr>
          <p:nvPr>
            <p:ph type="sldNum" idx="20"/>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r" defTabSz="914400">
              <a:lnSpc>
                <a:spcPct val="100000"/>
              </a:lnSpc>
              <a:buNone/>
            </a:pPr>
            <a:fld id="{CB6321EB-8A6B-4BFF-8219-A8FCE85F0033}"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Times New Roman" panose="02020603050405020304"/>
            </a:endParaRPr>
          </a:p>
        </p:txBody>
      </p:sp>
      <p:sp>
        <p:nvSpPr>
          <p:cNvPr id="141" name="PlaceHolder 4"/>
          <p:cNvSpPr>
            <a:spLocks noGrp="1"/>
          </p:cNvSpPr>
          <p:nvPr>
            <p:ph type="ftr" idx="21"/>
          </p:nvPr>
        </p:nvSpPr>
        <p:spPr>
          <a:xfrm>
            <a:off x="3029040" y="6356520"/>
            <a:ext cx="308592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ctr" defTabSz="914400">
              <a:lnSpc>
                <a:spcPct val="100000"/>
              </a:lnSpc>
              <a:buNone/>
            </a:pPr>
            <a:r>
              <a:rPr lang="en-US" sz="1200" b="0" u="none" strike="noStrike">
                <a:solidFill>
                  <a:schemeClr val="dk1">
                    <a:tint val="75000"/>
                  </a:schemeClr>
                </a:solidFill>
                <a:uFillTx/>
                <a:latin typeface="Times New Roman" panose="02020603050405020304"/>
                <a:ea typeface="Times New Roman" panose="02020603050405020304"/>
              </a:rPr>
              <a:t>&lt;footer&gt;</a:t>
            </a:r>
            <a:endParaRPr lang="en-US" sz="12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304812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sp>
        <p:nvSpPr>
          <p:cNvPr id="8" name="PlaceHolder 1"/>
          <p:cNvSpPr>
            <a:spLocks noGrp="1"/>
          </p:cNvSpPr>
          <p:nvPr>
            <p:ph type="body"/>
          </p:nvPr>
        </p:nvSpPr>
        <p:spPr>
          <a:xfrm>
            <a:off x="152280" y="228600"/>
            <a:ext cx="8838720" cy="533160"/>
          </a:xfrm>
          <a:prstGeom prst="rect">
            <a:avLst/>
          </a:prstGeom>
          <a:noFill/>
          <a:ln w="0">
            <a:noFill/>
          </a:ln>
        </p:spPr>
        <p:txBody>
          <a:bodyPr lIns="90000" tIns="45000" rIns="90000" bIns="45000" anchor="t">
            <a:noAutofit/>
          </a:bodyPr>
          <a:p>
            <a:pPr indent="0" algn="ctr" defTabSz="914400">
              <a:lnSpc>
                <a:spcPct val="90000"/>
              </a:lnSpc>
              <a:spcBef>
                <a:spcPts val="1000"/>
              </a:spcBef>
              <a:buNone/>
              <a:tabLst>
                <a:tab pos="0" algn="l"/>
              </a:tabLst>
            </a:pPr>
            <a:r>
              <a:rPr lang="en-US" sz="4000" b="1" u="none" strike="noStrike">
                <a:solidFill>
                  <a:schemeClr val="accent1"/>
                </a:solidFill>
                <a:uFillTx/>
                <a:latin typeface="Times New Roman" panose="02020603050405020304"/>
                <a:ea typeface="Times New Roman" panose="02020603050405020304"/>
              </a:rPr>
              <a:t>Chapter 1</a:t>
            </a:r>
            <a:endParaRPr lang="en-US" sz="4000" b="0" u="none" strike="noStrike">
              <a:solidFill>
                <a:schemeClr val="dk1"/>
              </a:solidFill>
              <a:uFillTx/>
              <a:latin typeface="Times New Roman" panose="02020603050405020304"/>
            </a:endParaRPr>
          </a:p>
        </p:txBody>
      </p:sp>
      <p:sp>
        <p:nvSpPr>
          <p:cNvPr id="9" name="PlaceHolder 2"/>
          <p:cNvSpPr>
            <a:spLocks noGrp="1"/>
          </p:cNvSpPr>
          <p:nvPr>
            <p:ph type="body"/>
          </p:nvPr>
        </p:nvSpPr>
        <p:spPr>
          <a:xfrm>
            <a:off x="152280" y="762120"/>
            <a:ext cx="8838720" cy="2285640"/>
          </a:xfrm>
          <a:prstGeom prst="rect">
            <a:avLst/>
          </a:prstGeom>
          <a:noFill/>
          <a:ln w="0">
            <a:noFill/>
          </a:ln>
        </p:spPr>
        <p:txBody>
          <a:bodyPr lIns="90000" tIns="45000" rIns="90000" bIns="45000" anchor="ctr">
            <a:noAutofit/>
          </a:bodyPr>
          <a:p>
            <a:pPr indent="0" algn="ctr" defTabSz="914400">
              <a:lnSpc>
                <a:spcPct val="90000"/>
              </a:lnSpc>
              <a:spcBef>
                <a:spcPts val="1000"/>
              </a:spcBef>
              <a:buNone/>
              <a:tabLst>
                <a:tab pos="0" algn="l"/>
              </a:tabLst>
            </a:pPr>
            <a:r>
              <a:rPr lang="en-US" sz="3800" b="0" u="none" strike="noStrike">
                <a:solidFill>
                  <a:schemeClr val="dk1"/>
                </a:solidFill>
                <a:uFillTx/>
                <a:latin typeface="Times New Roman" panose="02020603050405020304"/>
                <a:ea typeface="Times New Roman" panose="02020603050405020304"/>
              </a:rPr>
              <a:t>Click to Edit Chapter Title</a:t>
            </a:r>
            <a:endParaRPr lang="en-US" sz="3800" b="0" u="none" strike="noStrike">
              <a:solidFill>
                <a:schemeClr val="dk1"/>
              </a:solidFill>
              <a:uFillTx/>
              <a:latin typeface="Times New Roman" panose="02020603050405020304"/>
            </a:endParaRPr>
          </a:p>
        </p:txBody>
      </p:sp>
      <p:sp>
        <p:nvSpPr>
          <p:cNvPr id="10" name="PlaceHolder 3"/>
          <p:cNvSpPr>
            <a:spLocks noGrp="1"/>
          </p:cNvSpPr>
          <p:nvPr>
            <p:ph type="title"/>
          </p:nvPr>
        </p:nvSpPr>
        <p:spPr>
          <a:xfrm>
            <a:off x="152280" y="3505320"/>
            <a:ext cx="8838720" cy="1523520"/>
          </a:xfrm>
          <a:prstGeom prst="rect">
            <a:avLst/>
          </a:prstGeom>
          <a:noFill/>
          <a:ln w="0">
            <a:noFill/>
          </a:ln>
        </p:spPr>
        <p:txBody>
          <a:bodyPr lIns="90000" tIns="45000" rIns="90000" bIns="45000" anchor="b">
            <a:noAutofit/>
          </a:bodyPr>
          <a:p>
            <a:pPr indent="0" algn="ctr" defTabSz="914400">
              <a:lnSpc>
                <a:spcPct val="90000"/>
              </a:lnSpc>
              <a:buNone/>
            </a:pPr>
            <a:r>
              <a:rPr lang="en-US" sz="6200" b="0" u="none" strike="noStrike">
                <a:solidFill>
                  <a:schemeClr val="dk1"/>
                </a:solidFill>
                <a:uFillTx/>
                <a:latin typeface="Times New Roman" panose="02020603050405020304"/>
                <a:ea typeface="Times New Roman" panose="02020603050405020304"/>
              </a:rPr>
              <a:t>Click to Edit Book Title</a:t>
            </a:r>
            <a:endParaRPr lang="en-US" sz="6200" b="0" u="none" strike="noStrike">
              <a:solidFill>
                <a:schemeClr val="dk1"/>
              </a:solidFill>
              <a:uFillTx/>
              <a:latin typeface="Times New Roman" panose="02020603050405020304"/>
            </a:endParaRPr>
          </a:p>
        </p:txBody>
      </p:sp>
      <p:sp>
        <p:nvSpPr>
          <p:cNvPr id="11" name="PlaceHolder 4"/>
          <p:cNvSpPr>
            <a:spLocks noGrp="1"/>
          </p:cNvSpPr>
          <p:nvPr>
            <p:ph type="body"/>
          </p:nvPr>
        </p:nvSpPr>
        <p:spPr>
          <a:xfrm>
            <a:off x="152280" y="5029200"/>
            <a:ext cx="8838720" cy="761760"/>
          </a:xfrm>
          <a:prstGeom prst="rect">
            <a:avLst/>
          </a:prstGeom>
          <a:noFill/>
          <a:ln w="0">
            <a:noFill/>
          </a:ln>
        </p:spPr>
        <p:txBody>
          <a:bodyPr lIns="90000" tIns="45000" rIns="90000" bIns="45000" anchor="t">
            <a:noAutofit/>
          </a:bodyPr>
          <a:p>
            <a:pPr indent="0" algn="ctr" defTabSz="914400">
              <a:lnSpc>
                <a:spcPct val="90000"/>
              </a:lnSpc>
              <a:spcBef>
                <a:spcPts val="1000"/>
              </a:spcBef>
              <a:buNone/>
              <a:tabLst>
                <a:tab pos="0" algn="l"/>
              </a:tabLst>
            </a:pPr>
            <a:r>
              <a:rPr lang="en-US" sz="2900" b="1" u="none" strike="noStrike">
                <a:solidFill>
                  <a:schemeClr val="dk1"/>
                </a:solidFill>
                <a:uFillTx/>
                <a:latin typeface="Times New Roman" panose="02020603050405020304"/>
                <a:ea typeface="Times New Roman" panose="02020603050405020304"/>
              </a:rPr>
              <a:t>Third Edition</a:t>
            </a:r>
            <a:endParaRPr lang="en-US" sz="2900" b="0" u="none" strike="noStrike">
              <a:solidFill>
                <a:schemeClr val="dk1"/>
              </a:solidFill>
              <a:uFillTx/>
              <a:latin typeface="Times New Roman" panose="02020603050405020304"/>
            </a:endParaRPr>
          </a:p>
        </p:txBody>
      </p:sp>
      <p:sp>
        <p:nvSpPr>
          <p:cNvPr id="12" name="PlaceHolder 5"/>
          <p:cNvSpPr>
            <a:spLocks noGrp="1"/>
          </p:cNvSpPr>
          <p:nvPr>
            <p:ph type="body"/>
          </p:nvPr>
        </p:nvSpPr>
        <p:spPr>
          <a:xfrm>
            <a:off x="152280" y="6095880"/>
            <a:ext cx="8838720" cy="533160"/>
          </a:xfrm>
          <a:prstGeom prst="rect">
            <a:avLst/>
          </a:prstGeom>
          <a:noFill/>
          <a:ln w="0">
            <a:noFill/>
          </a:ln>
        </p:spPr>
        <p:txBody>
          <a:bodyPr lIns="90000" tIns="45000" rIns="90000" bIns="45000" anchor="t">
            <a:noAutofit/>
          </a:bodyPr>
          <a:p>
            <a:pPr indent="0" algn="ctr" defTabSz="914400">
              <a:lnSpc>
                <a:spcPct val="90000"/>
              </a:lnSpc>
              <a:spcBef>
                <a:spcPts val="1000"/>
              </a:spcBef>
              <a:buNone/>
              <a:tabLst>
                <a:tab pos="0" algn="l"/>
              </a:tabLst>
            </a:pPr>
            <a:r>
              <a:rPr lang="en-US" sz="2800" b="0" u="none" strike="noStrike">
                <a:solidFill>
                  <a:schemeClr val="accent2"/>
                </a:solidFill>
                <a:uFillTx/>
                <a:latin typeface="STIX"/>
                <a:ea typeface="STIX"/>
              </a:rPr>
              <a:t>David Klein</a:t>
            </a:r>
            <a:endParaRPr lang="en-US" sz="2800" b="0" u="none" strike="noStrike">
              <a:solidFill>
                <a:schemeClr val="dk1"/>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143" name="Straight Connector 16"/>
          <p:cNvCxnSpPr/>
          <p:nvPr/>
        </p:nvCxnSpPr>
        <p:spPr>
          <a:xfrm>
            <a:off x="0" y="6324480"/>
            <a:ext cx="9144360" cy="360"/>
          </a:xfrm>
          <a:prstGeom prst="straightConnector1">
            <a:avLst/>
          </a:prstGeom>
          <a:ln w="12700">
            <a:solidFill>
              <a:srgbClr val="196E78"/>
            </a:solidFill>
          </a:ln>
        </p:spPr>
      </p:cxnSp>
      <p:sp>
        <p:nvSpPr>
          <p:cNvPr id="144"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0" u="none" strike="noStrike">
                <a:solidFill>
                  <a:schemeClr val="accent1"/>
                </a:solidFill>
                <a:uFillTx/>
                <a:latin typeface="Times New Roman" panose="02020603050405020304"/>
                <a:ea typeface="Times New Roman" panose="02020603050405020304"/>
              </a:rPr>
              <a:t>Click to edit Master title style</a:t>
            </a:r>
            <a:endParaRPr lang="en-US" sz="4000" b="0" u="none" strike="noStrike">
              <a:solidFill>
                <a:schemeClr val="dk1"/>
              </a:solidFill>
              <a:uFillTx/>
              <a:latin typeface="Times New Roman" panose="02020603050405020304"/>
            </a:endParaRPr>
          </a:p>
        </p:txBody>
      </p:sp>
      <p:sp>
        <p:nvSpPr>
          <p:cNvPr id="145" name="PlaceHolder 2"/>
          <p:cNvSpPr>
            <a:spLocks noGrp="1"/>
          </p:cNvSpPr>
          <p:nvPr>
            <p:ph type="body"/>
          </p:nvPr>
        </p:nvSpPr>
        <p:spPr>
          <a:xfrm>
            <a:off x="304920" y="1752480"/>
            <a:ext cx="8534160" cy="449532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This Is a Sample Outline with No Numbers and One-column</a:t>
            </a:r>
            <a:endParaRPr lang="en-US" sz="2800" b="0" u="none" strike="noStrike">
              <a:solidFill>
                <a:schemeClr val="dk1"/>
              </a:solidFill>
              <a:uFillTx/>
              <a:latin typeface="Times New Roman" panose="02020603050405020304"/>
            </a:endParaRPr>
          </a:p>
          <a:p>
            <a:pPr marL="803275" lvl="1" indent="-282575" defTabSz="914400">
              <a:lnSpc>
                <a:spcPct val="90000"/>
              </a:lnSpc>
              <a:spcBef>
                <a:spcPts val="500"/>
              </a:spcBef>
              <a:buClr>
                <a:srgbClr val="911B21"/>
              </a:buClr>
              <a:buFont typeface="Arial" panose="020B0604020202020204"/>
              <a:buChar char="•"/>
              <a:tabLst>
                <a:tab pos="0" algn="l"/>
              </a:tabLst>
            </a:pPr>
            <a:r>
              <a:rPr lang="en-US" sz="2400" b="0" u="none" strike="noStrike">
                <a:solidFill>
                  <a:schemeClr val="dk1"/>
                </a:solidFill>
                <a:uFillTx/>
                <a:latin typeface="Times New Roman" panose="02020603050405020304"/>
                <a:ea typeface="Times New Roman" panose="02020603050405020304"/>
              </a:rPr>
              <a:t>The H2 Level Does Not Have a Number</a:t>
            </a:r>
            <a:endParaRPr lang="en-US" sz="2400" b="0" u="none" strike="noStrike">
              <a:solidFill>
                <a:schemeClr val="dk1"/>
              </a:solidFill>
              <a:uFillTx/>
              <a:latin typeface="Times New Roman" panose="02020603050405020304"/>
            </a:endParaRPr>
          </a:p>
          <a:p>
            <a:pPr marL="803275" lvl="2" indent="-282575" defTabSz="914400">
              <a:lnSpc>
                <a:spcPct val="90000"/>
              </a:lnSpc>
              <a:spcBef>
                <a:spcPts val="500"/>
              </a:spcBef>
              <a:buClr>
                <a:srgbClr val="911B21"/>
              </a:buClr>
              <a:buFont typeface="Arial" panose="020B0604020202020204"/>
              <a:buChar char="•"/>
              <a:tabLst>
                <a:tab pos="0" algn="l"/>
              </a:tabLst>
            </a:pPr>
            <a:r>
              <a:rPr lang="en-US" sz="2400" b="0" u="none" strike="noStrike">
                <a:solidFill>
                  <a:schemeClr val="accent2"/>
                </a:solidFill>
                <a:uFillTx/>
                <a:latin typeface="Times New Roman" panose="02020603050405020304"/>
                <a:ea typeface="Times New Roman" panose="02020603050405020304"/>
              </a:rPr>
              <a:t>One of the Subheadings May Be a Special Feature  </a:t>
            </a:r>
            <a:endParaRPr lang="en-US" sz="2400" b="0" u="none" strike="noStrike">
              <a:solidFill>
                <a:schemeClr val="dk1"/>
              </a:solidFill>
              <a:uFillTx/>
              <a:latin typeface="Times New Roman" panose="02020603050405020304"/>
            </a:endParaRPr>
          </a:p>
          <a:p>
            <a:pPr indent="0"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This Outline Has Two Levels</a:t>
            </a:r>
            <a:endParaRPr lang="en-US" sz="2800" b="0" u="none" strike="noStrike">
              <a:solidFill>
                <a:schemeClr val="dk1"/>
              </a:solidFill>
              <a:uFillTx/>
              <a:latin typeface="Times New Roman" panose="02020603050405020304"/>
            </a:endParaRPr>
          </a:p>
          <a:p>
            <a:pPr marL="803275" lvl="1" indent="-282575" defTabSz="914400">
              <a:lnSpc>
                <a:spcPct val="90000"/>
              </a:lnSpc>
              <a:spcBef>
                <a:spcPts val="500"/>
              </a:spcBef>
              <a:buClr>
                <a:srgbClr val="911B21"/>
              </a:buClr>
              <a:buFont typeface="Arial" panose="020B0604020202020204"/>
              <a:buChar char="•"/>
              <a:tabLst>
                <a:tab pos="0" algn="l"/>
              </a:tabLst>
            </a:pPr>
            <a:r>
              <a:rPr lang="en-US" sz="2400" b="0" u="none" strike="noStrike">
                <a:solidFill>
                  <a:schemeClr val="dk1"/>
                </a:solidFill>
                <a:uFillTx/>
                <a:latin typeface="Times New Roman" panose="02020603050405020304"/>
                <a:ea typeface="Times New Roman" panose="02020603050405020304"/>
              </a:rPr>
              <a:t>Outline Items Usually Have No Ending Punctuation</a:t>
            </a:r>
            <a:endParaRPr lang="en-US" sz="2400" b="0" u="none" strike="noStrike">
              <a:solidFill>
                <a:schemeClr val="dk1"/>
              </a:solidFill>
              <a:uFillTx/>
              <a:latin typeface="Times New Roman" panose="02020603050405020304"/>
            </a:endParaRPr>
          </a:p>
          <a:p>
            <a:pPr marL="803275" lvl="2" indent="-282575" defTabSz="914400">
              <a:lnSpc>
                <a:spcPct val="90000"/>
              </a:lnSpc>
              <a:spcBef>
                <a:spcPts val="500"/>
              </a:spcBef>
              <a:buClr>
                <a:srgbClr val="911B21"/>
              </a:buClr>
              <a:buFont typeface="Arial" panose="020B0604020202020204"/>
              <a:buChar char="•"/>
              <a:tabLst>
                <a:tab pos="0" algn="l"/>
              </a:tabLst>
            </a:pPr>
            <a:r>
              <a:rPr lang="en-US" sz="2400" b="0" u="none" strike="noStrike">
                <a:solidFill>
                  <a:schemeClr val="accent2"/>
                </a:solidFill>
                <a:uFillTx/>
                <a:latin typeface="Times New Roman" panose="02020603050405020304"/>
                <a:ea typeface="Times New Roman" panose="02020603050405020304"/>
              </a:rPr>
              <a:t>Special Feature</a:t>
            </a:r>
            <a:endParaRPr lang="en-US" sz="2400" b="0" u="none" strike="noStrike">
              <a:solidFill>
                <a:schemeClr val="dk1"/>
              </a:solidFill>
              <a:uFillTx/>
              <a:latin typeface="Times New Roman" panose="02020603050405020304"/>
            </a:endParaRPr>
          </a:p>
        </p:txBody>
      </p:sp>
      <p:sp>
        <p:nvSpPr>
          <p:cNvPr id="146" name="PlaceHolder 3"/>
          <p:cNvSpPr>
            <a:spLocks noGrp="1"/>
          </p:cNvSpPr>
          <p:nvPr>
            <p:ph type="sldNum" idx="22"/>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r" defTabSz="914400">
              <a:lnSpc>
                <a:spcPct val="100000"/>
              </a:lnSpc>
              <a:buNone/>
            </a:pPr>
            <a:fld id="{675B4CF9-79DF-4B5A-B134-1ED803B98532}"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Times New Roman" panose="02020603050405020304"/>
            </a:endParaRPr>
          </a:p>
        </p:txBody>
      </p:sp>
      <p:sp>
        <p:nvSpPr>
          <p:cNvPr id="147" name="PlaceHolder 4"/>
          <p:cNvSpPr>
            <a:spLocks noGrp="1"/>
          </p:cNvSpPr>
          <p:nvPr>
            <p:ph type="ftr" idx="23"/>
          </p:nvPr>
        </p:nvSpPr>
        <p:spPr>
          <a:xfrm>
            <a:off x="3029040" y="6356520"/>
            <a:ext cx="308592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ctr" defTabSz="914400">
              <a:lnSpc>
                <a:spcPct val="100000"/>
              </a:lnSpc>
              <a:buNone/>
            </a:pPr>
            <a:r>
              <a:rPr lang="en-US" sz="1200" b="0" u="none" strike="noStrike">
                <a:solidFill>
                  <a:schemeClr val="dk1">
                    <a:tint val="75000"/>
                  </a:schemeClr>
                </a:solidFill>
                <a:uFillTx/>
                <a:latin typeface="Times New Roman" panose="02020603050405020304"/>
                <a:ea typeface="Times New Roman" panose="02020603050405020304"/>
              </a:rPr>
              <a:t>&lt;footer&gt;</a:t>
            </a:r>
            <a:endParaRPr lang="en-US" sz="12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Rectangle 6"/>
          <p:cNvSpPr/>
          <p:nvPr/>
        </p:nvSpPr>
        <p:spPr>
          <a:xfrm>
            <a:off x="0" y="304812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sp>
        <p:nvSpPr>
          <p:cNvPr id="14" name="PlaceHolder 1"/>
          <p:cNvSpPr>
            <a:spLocks noGrp="1"/>
          </p:cNvSpPr>
          <p:nvPr>
            <p:ph type="title"/>
          </p:nvPr>
        </p:nvSpPr>
        <p:spPr>
          <a:xfrm>
            <a:off x="152280" y="365040"/>
            <a:ext cx="8838720" cy="1387080"/>
          </a:xfrm>
          <a:prstGeom prst="rect">
            <a:avLst/>
          </a:prstGeom>
          <a:noFill/>
          <a:ln w="0">
            <a:noFill/>
          </a:ln>
        </p:spPr>
        <p:txBody>
          <a:bodyPr lIns="90000" tIns="45000" rIns="90000" bIns="45000" anchor="b">
            <a:noAutofit/>
          </a:bodyPr>
          <a:p>
            <a:pPr indent="0" algn="ctr" defTabSz="914400">
              <a:lnSpc>
                <a:spcPct val="90000"/>
              </a:lnSpc>
              <a:buNone/>
            </a:pPr>
            <a:r>
              <a:rPr lang="en-US" sz="6200" b="0" u="none" strike="noStrike">
                <a:solidFill>
                  <a:schemeClr val="dk1"/>
                </a:solidFill>
                <a:uFillTx/>
                <a:latin typeface="Times New Roman" panose="02020603050405020304"/>
                <a:ea typeface="Times New Roman" panose="02020603050405020304"/>
              </a:rPr>
              <a:t>Click to Edit Book Title</a:t>
            </a:r>
            <a:endParaRPr lang="en-US" sz="6200" b="0" u="none" strike="noStrike">
              <a:solidFill>
                <a:schemeClr val="dk1"/>
              </a:solidFill>
              <a:uFillTx/>
              <a:latin typeface="Times New Roman" panose="02020603050405020304"/>
            </a:endParaRPr>
          </a:p>
        </p:txBody>
      </p:sp>
      <p:sp>
        <p:nvSpPr>
          <p:cNvPr id="15" name="PlaceHolder 2"/>
          <p:cNvSpPr>
            <a:spLocks noGrp="1"/>
          </p:cNvSpPr>
          <p:nvPr>
            <p:ph type="body"/>
          </p:nvPr>
        </p:nvSpPr>
        <p:spPr>
          <a:xfrm>
            <a:off x="152280" y="1755720"/>
            <a:ext cx="8838720" cy="609120"/>
          </a:xfrm>
          <a:prstGeom prst="rect">
            <a:avLst/>
          </a:prstGeom>
          <a:noFill/>
          <a:ln w="0">
            <a:noFill/>
          </a:ln>
        </p:spPr>
        <p:txBody>
          <a:bodyPr lIns="90000" tIns="45000" rIns="90000" bIns="45000" anchor="t">
            <a:noAutofit/>
          </a:bodyPr>
          <a:p>
            <a:pPr indent="0" algn="ctr" defTabSz="914400">
              <a:lnSpc>
                <a:spcPct val="90000"/>
              </a:lnSpc>
              <a:spcBef>
                <a:spcPts val="1000"/>
              </a:spcBef>
              <a:buNone/>
              <a:tabLst>
                <a:tab pos="0" algn="l"/>
              </a:tabLst>
            </a:pPr>
            <a:r>
              <a:rPr lang="en-US" sz="2900" b="1" u="none" strike="noStrike">
                <a:solidFill>
                  <a:schemeClr val="dk1"/>
                </a:solidFill>
                <a:uFillTx/>
                <a:latin typeface="Times New Roman" panose="02020603050405020304"/>
                <a:ea typeface="Times New Roman" panose="02020603050405020304"/>
              </a:rPr>
              <a:t>Third Edition</a:t>
            </a:r>
            <a:endParaRPr lang="en-US" sz="2900" b="0" u="none" strike="noStrike">
              <a:solidFill>
                <a:schemeClr val="dk1"/>
              </a:solidFill>
              <a:uFillTx/>
              <a:latin typeface="Times New Roman" panose="02020603050405020304"/>
            </a:endParaRPr>
          </a:p>
        </p:txBody>
      </p:sp>
      <p:sp>
        <p:nvSpPr>
          <p:cNvPr id="16" name="PlaceHolder 3"/>
          <p:cNvSpPr>
            <a:spLocks noGrp="1"/>
          </p:cNvSpPr>
          <p:nvPr>
            <p:ph type="body"/>
          </p:nvPr>
        </p:nvSpPr>
        <p:spPr>
          <a:xfrm>
            <a:off x="152280" y="2363760"/>
            <a:ext cx="8838720" cy="685440"/>
          </a:xfrm>
          <a:prstGeom prst="rect">
            <a:avLst/>
          </a:prstGeom>
          <a:noFill/>
          <a:ln w="0">
            <a:noFill/>
          </a:ln>
        </p:spPr>
        <p:txBody>
          <a:bodyPr lIns="90000" tIns="45000" rIns="90000" bIns="45000" anchor="t">
            <a:noAutofit/>
          </a:bodyPr>
          <a:p>
            <a:pPr indent="0" algn="ctr" defTabSz="914400">
              <a:lnSpc>
                <a:spcPct val="90000"/>
              </a:lnSpc>
              <a:spcBef>
                <a:spcPts val="1000"/>
              </a:spcBef>
              <a:buNone/>
              <a:tabLst>
                <a:tab pos="0" algn="l"/>
              </a:tabLst>
            </a:pPr>
            <a:r>
              <a:rPr lang="en-US" sz="2800" b="0" u="none" strike="noStrike">
                <a:solidFill>
                  <a:schemeClr val="accent2"/>
                </a:solidFill>
                <a:uFillTx/>
                <a:latin typeface="Times New Roman" panose="02020603050405020304"/>
                <a:ea typeface="Times New Roman" panose="02020603050405020304"/>
              </a:rPr>
              <a:t>David Klein</a:t>
            </a:r>
            <a:endParaRPr lang="en-US" sz="2800" b="0" u="none" strike="noStrike">
              <a:solidFill>
                <a:schemeClr val="dk1"/>
              </a:solidFill>
              <a:uFillTx/>
              <a:latin typeface="Times New Roman" panose="02020603050405020304"/>
            </a:endParaRPr>
          </a:p>
        </p:txBody>
      </p:sp>
      <p:sp>
        <p:nvSpPr>
          <p:cNvPr id="17" name="PlaceHolder 4"/>
          <p:cNvSpPr>
            <a:spLocks noGrp="1"/>
          </p:cNvSpPr>
          <p:nvPr>
            <p:ph type="body"/>
          </p:nvPr>
        </p:nvSpPr>
        <p:spPr>
          <a:xfrm>
            <a:off x="152280" y="3733920"/>
            <a:ext cx="8838720" cy="533160"/>
          </a:xfrm>
          <a:prstGeom prst="rect">
            <a:avLst/>
          </a:prstGeom>
          <a:noFill/>
          <a:ln w="0">
            <a:noFill/>
          </a:ln>
        </p:spPr>
        <p:txBody>
          <a:bodyPr lIns="90000" tIns="45000" rIns="90000" bIns="45000" anchor="t">
            <a:noAutofit/>
          </a:bodyPr>
          <a:p>
            <a:pPr indent="0" algn="ctr" defTabSz="914400">
              <a:lnSpc>
                <a:spcPct val="90000"/>
              </a:lnSpc>
              <a:spcBef>
                <a:spcPts val="1000"/>
              </a:spcBef>
              <a:buNone/>
              <a:tabLst>
                <a:tab pos="0" algn="l"/>
              </a:tabLst>
            </a:pPr>
            <a:r>
              <a:rPr lang="en-US" sz="4000" b="1" u="none" strike="noStrike">
                <a:solidFill>
                  <a:srgbClr val="007787"/>
                </a:solidFill>
                <a:uFillTx/>
                <a:latin typeface="Times New Roman" panose="02020603050405020304"/>
                <a:ea typeface="Times New Roman" panose="02020603050405020304"/>
              </a:rPr>
              <a:t>Chapter 1</a:t>
            </a:r>
            <a:endParaRPr lang="en-US" sz="4000" b="0" u="none" strike="noStrike">
              <a:solidFill>
                <a:schemeClr val="dk1"/>
              </a:solidFill>
              <a:uFillTx/>
              <a:latin typeface="Times New Roman" panose="02020603050405020304"/>
            </a:endParaRPr>
          </a:p>
        </p:txBody>
      </p:sp>
      <p:sp>
        <p:nvSpPr>
          <p:cNvPr id="18" name="PlaceHolder 5"/>
          <p:cNvSpPr>
            <a:spLocks noGrp="1"/>
          </p:cNvSpPr>
          <p:nvPr>
            <p:ph type="body"/>
          </p:nvPr>
        </p:nvSpPr>
        <p:spPr>
          <a:xfrm>
            <a:off x="152280" y="4267080"/>
            <a:ext cx="8838720" cy="2437920"/>
          </a:xfrm>
          <a:prstGeom prst="rect">
            <a:avLst/>
          </a:prstGeom>
          <a:noFill/>
          <a:ln w="0">
            <a:noFill/>
          </a:ln>
        </p:spPr>
        <p:txBody>
          <a:bodyPr lIns="90000" tIns="45000" rIns="90000" bIns="45000" anchor="ctr">
            <a:noAutofit/>
          </a:bodyPr>
          <a:p>
            <a:pPr indent="0" algn="ctr" defTabSz="914400">
              <a:lnSpc>
                <a:spcPct val="90000"/>
              </a:lnSpc>
              <a:spcBef>
                <a:spcPts val="1000"/>
              </a:spcBef>
              <a:buNone/>
              <a:tabLst>
                <a:tab pos="0" algn="l"/>
              </a:tabLst>
            </a:pPr>
            <a:r>
              <a:rPr lang="en-US" sz="3800" b="0" u="none" strike="noStrike">
                <a:solidFill>
                  <a:schemeClr val="dk1"/>
                </a:solidFill>
                <a:uFillTx/>
                <a:latin typeface="Times New Roman" panose="02020603050405020304"/>
                <a:ea typeface="Times New Roman" panose="02020603050405020304"/>
              </a:rPr>
              <a:t>Click to Edit Chapter Title</a:t>
            </a:r>
            <a:endParaRPr lang="en-US" sz="3800" b="0" u="none" strike="noStrike">
              <a:solidFill>
                <a:schemeClr val="dk1"/>
              </a:solidFill>
              <a:uFillTx/>
              <a:latin typeface="Times New Roman" panose="02020603050405020304"/>
            </a:endParaRPr>
          </a:p>
        </p:txBody>
      </p:sp>
      <p:sp>
        <p:nvSpPr>
          <p:cNvPr id="19" name="PlaceHolder 6"/>
          <p:cNvSpPr>
            <a:spLocks noGrp="1"/>
          </p:cNvSpPr>
          <p:nvPr>
            <p:ph type="body"/>
          </p:nvPr>
        </p:nvSpPr>
        <p:spPr>
          <a:xfrm>
            <a:off x="1568880" y="6248520"/>
            <a:ext cx="6584040" cy="45684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rPr>
              <a:t>Copyright ©2019 John Wiley &amp; Sons, Inc.</a:t>
            </a:r>
            <a:endParaRPr lang="en-US" sz="2800" b="0" u="none" strike="noStrike">
              <a:solidFill>
                <a:schemeClr val="dk1"/>
              </a:solidFill>
              <a:uFillTx/>
              <a:latin typeface="Times New Roman" panose="02020603050405020304"/>
            </a:endParaRPr>
          </a:p>
        </p:txBody>
      </p:sp>
      <p:sp>
        <p:nvSpPr>
          <p:cNvPr id="20" name="PlaceHolder 7"/>
          <p:cNvSpPr>
            <a:spLocks noGrp="1"/>
          </p:cNvSpPr>
          <p:nvPr>
            <p:ph type="body"/>
          </p:nvPr>
        </p:nvSpPr>
        <p:spPr>
          <a:xfrm>
            <a:off x="152280" y="6093000"/>
            <a:ext cx="8838720" cy="272520"/>
          </a:xfrm>
          <a:prstGeom prst="rect">
            <a:avLst/>
          </a:prstGeom>
          <a:noFill/>
          <a:ln w="0">
            <a:noFill/>
          </a:ln>
        </p:spPr>
        <p:txBody>
          <a:bodyPr lIns="90000" tIns="45000" rIns="90000" bIns="45000" anchor="t">
            <a:noAutofit/>
          </a:bodyPr>
          <a:p>
            <a:pPr indent="0">
              <a:lnSpc>
                <a:spcPct val="90000"/>
              </a:lnSpc>
              <a:spcBef>
                <a:spcPts val="1415"/>
              </a:spcBef>
              <a:buNone/>
            </a:pPr>
            <a:endParaRPr lang="en-US" sz="2800" b="0" u="none" strike="noStrike">
              <a:solidFill>
                <a:schemeClr val="dk1"/>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22" name="Straight Connector 16"/>
          <p:cNvCxnSpPr/>
          <p:nvPr/>
        </p:nvCxnSpPr>
        <p:spPr>
          <a:xfrm>
            <a:off x="0" y="6324480"/>
            <a:ext cx="9144360" cy="360"/>
          </a:xfrm>
          <a:prstGeom prst="straightConnector1">
            <a:avLst/>
          </a:prstGeom>
          <a:ln w="12700">
            <a:solidFill>
              <a:srgbClr val="196E78"/>
            </a:solidFill>
          </a:ln>
        </p:spPr>
      </p:cxnSp>
      <p:sp>
        <p:nvSpPr>
          <p:cNvPr id="23"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0" u="none" strike="noStrike">
                <a:solidFill>
                  <a:schemeClr val="accent1"/>
                </a:solidFill>
                <a:uFillTx/>
                <a:latin typeface="Times New Roman" panose="02020603050405020304"/>
                <a:ea typeface="Times New Roman" panose="02020603050405020304"/>
              </a:rPr>
              <a:t>Click to edit Master title style</a:t>
            </a:r>
            <a:endParaRPr lang="en-US" sz="4000" b="0" u="none" strike="noStrike">
              <a:solidFill>
                <a:schemeClr val="dk1"/>
              </a:solidFill>
              <a:uFillTx/>
              <a:latin typeface="Times New Roman" panose="02020603050405020304"/>
            </a:endParaRPr>
          </a:p>
        </p:txBody>
      </p:sp>
      <p:sp>
        <p:nvSpPr>
          <p:cNvPr id="24" name="PlaceHolder 2"/>
          <p:cNvSpPr>
            <a:spLocks noGrp="1"/>
          </p:cNvSpPr>
          <p:nvPr>
            <p:ph type="body"/>
          </p:nvPr>
        </p:nvSpPr>
        <p:spPr>
          <a:xfrm>
            <a:off x="304920" y="1752480"/>
            <a:ext cx="8534160" cy="4495320"/>
          </a:xfrm>
          <a:prstGeom prst="rect">
            <a:avLst/>
          </a:prstGeom>
          <a:noFill/>
          <a:ln w="0">
            <a:noFill/>
          </a:ln>
        </p:spPr>
        <p:txBody>
          <a:bodyPr lIns="90000" tIns="45000" rIns="90000" bIns="45000" anchor="t">
            <a:noAutofit/>
          </a:bodyPr>
          <a:p>
            <a:pPr marL="295275" indent="-29527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Is a Sample Outline for One-Column</a:t>
            </a:r>
            <a:endParaRPr lang="en-US" sz="2800" b="0" u="none" strike="noStrike">
              <a:solidFill>
                <a:schemeClr val="dk1"/>
              </a:solidFill>
              <a:uFillTx/>
              <a:latin typeface="Times New Roman" panose="02020603050405020304"/>
            </a:endParaRPr>
          </a:p>
          <a:p>
            <a:pPr marL="295275" indent="-29527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It Is One-Column Only</a:t>
            </a:r>
            <a:endParaRPr lang="en-US" sz="2800" b="0" u="none" strike="noStrike">
              <a:solidFill>
                <a:schemeClr val="dk1"/>
              </a:solidFill>
              <a:uFillTx/>
              <a:latin typeface="Times New Roman" panose="02020603050405020304"/>
            </a:endParaRPr>
          </a:p>
          <a:p>
            <a:pPr marL="295275" indent="-29527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Outline Has H1 Headings Only</a:t>
            </a:r>
            <a:endParaRPr lang="en-US" sz="2800" b="0" u="none" strike="noStrike">
              <a:solidFill>
                <a:schemeClr val="dk1"/>
              </a:solidFill>
              <a:uFillTx/>
              <a:latin typeface="Times New Roman" panose="02020603050405020304"/>
            </a:endParaRPr>
          </a:p>
          <a:p>
            <a:pPr marL="295275" indent="-29527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The Headings Are in Title Case, Matching the eText; This Can Vary by Title</a:t>
            </a:r>
            <a:endParaRPr lang="en-US" sz="2800" b="0" u="none" strike="noStrike">
              <a:solidFill>
                <a:schemeClr val="dk1"/>
              </a:solidFill>
              <a:uFillTx/>
              <a:latin typeface="Times New Roman" panose="02020603050405020304"/>
            </a:endParaRPr>
          </a:p>
          <a:p>
            <a:pPr marL="295275" indent="-29527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This List Is Bulleted</a:t>
            </a:r>
            <a:endParaRPr lang="en-US" sz="2800" b="0" u="none" strike="noStrike">
              <a:solidFill>
                <a:schemeClr val="dk1"/>
              </a:solidFill>
              <a:uFillTx/>
              <a:latin typeface="Times New Roman" panose="02020603050405020304"/>
            </a:endParaRPr>
          </a:p>
          <a:p>
            <a:pPr marL="295275" indent="-29527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The Outline Slide Has a Footer</a:t>
            </a:r>
            <a:endParaRPr lang="en-US" sz="2800" b="0" u="none" strike="noStrike">
              <a:solidFill>
                <a:schemeClr val="dk1"/>
              </a:solidFill>
              <a:uFillTx/>
              <a:latin typeface="Times New Roman" panose="02020603050405020304"/>
            </a:endParaRPr>
          </a:p>
          <a:p>
            <a:pPr marL="295275" indent="-295275" defTabSz="914400">
              <a:lnSpc>
                <a:spcPct val="90000"/>
              </a:lnSpc>
              <a:spcBef>
                <a:spcPts val="1000"/>
              </a:spcBef>
              <a:buClr>
                <a:srgbClr val="911B21"/>
              </a:buClr>
              <a:buFont typeface="Arial" panose="020B0604020202020204"/>
              <a:buChar char="•"/>
            </a:pPr>
            <a:r>
              <a:rPr lang="en-US" sz="2800" b="0" u="none" strike="noStrike">
                <a:solidFill>
                  <a:schemeClr val="dk1"/>
                </a:solidFill>
                <a:uFillTx/>
                <a:latin typeface="Times New Roman" panose="02020603050405020304"/>
                <a:ea typeface="Times New Roman" panose="02020603050405020304"/>
              </a:rPr>
              <a:t>Outline Items Usually Have No Ending Punctuation</a:t>
            </a:r>
            <a:endParaRPr lang="en-US" sz="2800" b="0" u="none" strike="noStrike">
              <a:solidFill>
                <a:schemeClr val="dk1"/>
              </a:solidFill>
              <a:uFillTx/>
              <a:latin typeface="Times New Roman" panose="02020603050405020304"/>
            </a:endParaRPr>
          </a:p>
        </p:txBody>
      </p:sp>
      <p:sp>
        <p:nvSpPr>
          <p:cNvPr id="25" name="PlaceHolder 3"/>
          <p:cNvSpPr>
            <a:spLocks noGrp="1"/>
          </p:cNvSpPr>
          <p:nvPr>
            <p:ph type="sldNum" idx="1"/>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r" defTabSz="914400">
              <a:lnSpc>
                <a:spcPct val="100000"/>
              </a:lnSpc>
              <a:buNone/>
            </a:pPr>
            <a:fld id="{E92F3AA1-7B3E-4F96-8B72-09BA027C8B99}"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Times New Roman" panose="02020603050405020304"/>
            </a:endParaRPr>
          </a:p>
        </p:txBody>
      </p:sp>
      <p:sp>
        <p:nvSpPr>
          <p:cNvPr id="26" name="PlaceHolder 4"/>
          <p:cNvSpPr>
            <a:spLocks noGrp="1"/>
          </p:cNvSpPr>
          <p:nvPr>
            <p:ph type="ftr" idx="2"/>
          </p:nvPr>
        </p:nvSpPr>
        <p:spPr>
          <a:xfrm>
            <a:off x="3029040" y="6356520"/>
            <a:ext cx="308592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ctr" defTabSz="914400">
              <a:lnSpc>
                <a:spcPct val="100000"/>
              </a:lnSpc>
              <a:buNone/>
            </a:pPr>
            <a:r>
              <a:rPr lang="en-US" sz="1200" b="0" u="none" strike="noStrike">
                <a:solidFill>
                  <a:schemeClr val="dk1">
                    <a:tint val="75000"/>
                  </a:schemeClr>
                </a:solidFill>
                <a:uFillTx/>
                <a:latin typeface="Times New Roman" panose="02020603050405020304"/>
                <a:ea typeface="Times New Roman" panose="02020603050405020304"/>
              </a:rPr>
              <a:t>&lt;footer&gt;</a:t>
            </a:r>
            <a:endParaRPr lang="en-US" sz="12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28" name="Straight Connector 16"/>
          <p:cNvCxnSpPr/>
          <p:nvPr/>
        </p:nvCxnSpPr>
        <p:spPr>
          <a:xfrm>
            <a:off x="0" y="6324480"/>
            <a:ext cx="9144360" cy="360"/>
          </a:xfrm>
          <a:prstGeom prst="straightConnector1">
            <a:avLst/>
          </a:prstGeom>
          <a:ln w="12700">
            <a:solidFill>
              <a:srgbClr val="196E78"/>
            </a:solidFill>
          </a:ln>
        </p:spPr>
      </p:cxnSp>
      <p:sp>
        <p:nvSpPr>
          <p:cNvPr id="29"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0" u="none" strike="noStrike">
                <a:solidFill>
                  <a:schemeClr val="accent1"/>
                </a:solidFill>
                <a:uFillTx/>
                <a:latin typeface="Times New Roman" panose="02020603050405020304"/>
                <a:ea typeface="Times New Roman" panose="02020603050405020304"/>
              </a:rPr>
              <a:t>Click to edit Master title style</a:t>
            </a:r>
            <a:endParaRPr lang="en-US" sz="4000" b="0" u="none" strike="noStrike">
              <a:solidFill>
                <a:schemeClr val="dk1"/>
              </a:solidFill>
              <a:uFillTx/>
              <a:latin typeface="Times New Roman" panose="02020603050405020304"/>
            </a:endParaRPr>
          </a:p>
        </p:txBody>
      </p:sp>
      <p:sp>
        <p:nvSpPr>
          <p:cNvPr id="30" name="PlaceHolder 2"/>
          <p:cNvSpPr>
            <a:spLocks noGrp="1"/>
          </p:cNvSpPr>
          <p:nvPr>
            <p:ph type="body"/>
          </p:nvPr>
        </p:nvSpPr>
        <p:spPr>
          <a:xfrm>
            <a:off x="304920" y="1752480"/>
            <a:ext cx="8534160" cy="4419360"/>
          </a:xfrm>
          <a:prstGeom prst="rect">
            <a:avLst/>
          </a:prstGeom>
          <a:noFill/>
          <a:ln w="0">
            <a:noFill/>
          </a:ln>
        </p:spPr>
        <p:txBody>
          <a:bodyPr lIns="90000" tIns="45000" rIns="90000" bIns="45000" numCol="2" spcCol="548640" anchor="t">
            <a:noAutofit/>
          </a:bodyPr>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1.1</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This Is a Sample Outline for Two-Column and Double-numbered</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1.2</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It is Two-column </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1.3</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This Outline Has No Sub-lists</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1.4</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This List Is Double-numbered</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1.5</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The Outline Slide Has a Footer</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1.6</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Outline Items Usually Have No Ending Punctuation</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1.7</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Another Heading</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1.8</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Another Heading</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1.10</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Another Heading</a:t>
            </a:r>
            <a:endParaRPr lang="en-US" sz="2800" b="0" u="none" strike="noStrike">
              <a:solidFill>
                <a:schemeClr val="dk1"/>
              </a:solidFill>
              <a:uFillTx/>
              <a:latin typeface="Times New Roman" panose="02020603050405020304"/>
            </a:endParaRPr>
          </a:p>
        </p:txBody>
      </p:sp>
      <p:sp>
        <p:nvSpPr>
          <p:cNvPr id="31" name="PlaceHolder 3"/>
          <p:cNvSpPr>
            <a:spLocks noGrp="1"/>
          </p:cNvSpPr>
          <p:nvPr>
            <p:ph type="sldNum" idx="3"/>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r" defTabSz="914400">
              <a:lnSpc>
                <a:spcPct val="100000"/>
              </a:lnSpc>
              <a:buNone/>
            </a:pPr>
            <a:fld id="{7CC1A12E-63E2-470D-90C9-238FAEC9C1D5}"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Times New Roman" panose="02020603050405020304"/>
            </a:endParaRPr>
          </a:p>
        </p:txBody>
      </p:sp>
      <p:sp>
        <p:nvSpPr>
          <p:cNvPr id="32" name="PlaceHolder 4"/>
          <p:cNvSpPr>
            <a:spLocks noGrp="1"/>
          </p:cNvSpPr>
          <p:nvPr>
            <p:ph type="ftr" idx="4"/>
          </p:nvPr>
        </p:nvSpPr>
        <p:spPr>
          <a:xfrm>
            <a:off x="3029040" y="6356520"/>
            <a:ext cx="308592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ctr" defTabSz="914400">
              <a:lnSpc>
                <a:spcPct val="100000"/>
              </a:lnSpc>
              <a:buNone/>
            </a:pPr>
            <a:r>
              <a:rPr lang="en-US" sz="1200" b="0" u="none" strike="noStrike">
                <a:solidFill>
                  <a:schemeClr val="dk1">
                    <a:tint val="75000"/>
                  </a:schemeClr>
                </a:solidFill>
                <a:uFillTx/>
                <a:latin typeface="Times New Roman" panose="02020603050405020304"/>
                <a:ea typeface="Times New Roman" panose="02020603050405020304"/>
              </a:rPr>
              <a:t>&lt;footer&gt;</a:t>
            </a:r>
            <a:endParaRPr lang="en-US" sz="12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34" name="Straight Connector 16"/>
          <p:cNvCxnSpPr/>
          <p:nvPr/>
        </p:nvCxnSpPr>
        <p:spPr>
          <a:xfrm>
            <a:off x="0" y="6324480"/>
            <a:ext cx="9144360" cy="360"/>
          </a:xfrm>
          <a:prstGeom prst="straightConnector1">
            <a:avLst/>
          </a:prstGeom>
          <a:ln w="12700">
            <a:solidFill>
              <a:srgbClr val="196E78"/>
            </a:solidFill>
          </a:ln>
        </p:spPr>
      </p:cxnSp>
      <p:sp>
        <p:nvSpPr>
          <p:cNvPr id="35"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0" u="none" strike="noStrike">
                <a:solidFill>
                  <a:schemeClr val="accent1"/>
                </a:solidFill>
                <a:uFillTx/>
                <a:latin typeface="Times New Roman" panose="02020603050405020304"/>
                <a:ea typeface="Times New Roman" panose="02020603050405020304"/>
              </a:rPr>
              <a:t>Click to edit Master title style</a:t>
            </a:r>
            <a:endParaRPr lang="en-US" sz="4000" b="0" u="none" strike="noStrike">
              <a:solidFill>
                <a:schemeClr val="dk1"/>
              </a:solidFill>
              <a:uFillTx/>
              <a:latin typeface="Times New Roman" panose="02020603050405020304"/>
            </a:endParaRPr>
          </a:p>
        </p:txBody>
      </p:sp>
      <p:sp>
        <p:nvSpPr>
          <p:cNvPr id="36" name="PlaceHolder 2"/>
          <p:cNvSpPr>
            <a:spLocks noGrp="1"/>
          </p:cNvSpPr>
          <p:nvPr>
            <p:ph type="body"/>
          </p:nvPr>
        </p:nvSpPr>
        <p:spPr>
          <a:xfrm>
            <a:off x="304920" y="1752480"/>
            <a:ext cx="4038120" cy="4419360"/>
          </a:xfrm>
          <a:prstGeom prst="rect">
            <a:avLst/>
          </a:prstGeom>
          <a:noFill/>
          <a:ln w="0">
            <a:noFill/>
          </a:ln>
        </p:spPr>
        <p:txBody>
          <a:bodyPr lIns="90000" tIns="45000" rIns="90000" bIns="45000" numCol="1" spcCol="548640" anchor="t">
            <a:noAutofit/>
          </a:bodyPr>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1.1</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This Is a Sample Outline for Two-Column (2 Boxes) and Double-numbered</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1.2</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It is Two-column </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1.3</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This Outline Has No Sub-lists</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1.4</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This List Is Double-numbered</a:t>
            </a:r>
            <a:endParaRPr lang="en-US" sz="2800" b="0" u="none" strike="noStrike">
              <a:solidFill>
                <a:schemeClr val="dk1"/>
              </a:solidFill>
              <a:uFillTx/>
              <a:latin typeface="Times New Roman" panose="02020603050405020304"/>
            </a:endParaRPr>
          </a:p>
        </p:txBody>
      </p:sp>
      <p:sp>
        <p:nvSpPr>
          <p:cNvPr id="37" name="PlaceHolder 3"/>
          <p:cNvSpPr>
            <a:spLocks noGrp="1"/>
          </p:cNvSpPr>
          <p:nvPr>
            <p:ph type="body"/>
          </p:nvPr>
        </p:nvSpPr>
        <p:spPr>
          <a:xfrm>
            <a:off x="4767120" y="1752480"/>
            <a:ext cx="4038120" cy="4419360"/>
          </a:xfrm>
          <a:prstGeom prst="rect">
            <a:avLst/>
          </a:prstGeom>
          <a:noFill/>
          <a:ln w="0">
            <a:noFill/>
          </a:ln>
        </p:spPr>
        <p:txBody>
          <a:bodyPr lIns="90000" tIns="45000" rIns="90000" bIns="45000" numCol="1" spcCol="548640" anchor="t">
            <a:noAutofit/>
          </a:bodyPr>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1.5</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The Outline Slide Has a Footer</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1.6</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Outline Items Usually Have No Ending Punctuation</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1.7</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Another Heading</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1.8</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Another Heading</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1.9</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Another Heading</a:t>
            </a:r>
            <a:endParaRPr lang="en-US" sz="2800" b="0" u="none" strike="noStrike">
              <a:solidFill>
                <a:schemeClr val="dk1"/>
              </a:solidFill>
              <a:uFillTx/>
              <a:latin typeface="Times New Roman" panose="02020603050405020304"/>
            </a:endParaRPr>
          </a:p>
          <a:p>
            <a:pPr marL="803275" indent="-803275"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1.10</a:t>
            </a:r>
            <a:r>
              <a:rPr lang="en-US" sz="2800" b="0" u="none" strike="noStrike">
                <a:solidFill>
                  <a:schemeClr val="dk1"/>
                </a:solidFill>
                <a:uFillTx/>
                <a:latin typeface="Times New Roman" panose="02020603050405020304"/>
                <a:ea typeface="Times New Roman" panose="02020603050405020304"/>
              </a:rPr>
              <a:t>	</a:t>
            </a:r>
            <a:r>
              <a:rPr lang="en-US" sz="2800" b="0" u="none" strike="noStrike">
                <a:solidFill>
                  <a:schemeClr val="dk1"/>
                </a:solidFill>
                <a:uFillTx/>
                <a:latin typeface="Times New Roman" panose="02020603050405020304"/>
                <a:ea typeface="Times New Roman" panose="02020603050405020304"/>
              </a:rPr>
              <a:t>Another Heading</a:t>
            </a:r>
            <a:endParaRPr lang="en-US" sz="2800" b="0" u="none" strike="noStrike">
              <a:solidFill>
                <a:schemeClr val="dk1"/>
              </a:solidFill>
              <a:uFillTx/>
              <a:latin typeface="Times New Roman" panose="02020603050405020304"/>
            </a:endParaRPr>
          </a:p>
        </p:txBody>
      </p:sp>
      <p:sp>
        <p:nvSpPr>
          <p:cNvPr id="38" name="PlaceHolder 4"/>
          <p:cNvSpPr>
            <a:spLocks noGrp="1"/>
          </p:cNvSpPr>
          <p:nvPr>
            <p:ph type="sldNum" idx="5"/>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r" defTabSz="914400">
              <a:lnSpc>
                <a:spcPct val="100000"/>
              </a:lnSpc>
              <a:buNone/>
            </a:pPr>
            <a:fld id="{227E9E2A-6C25-4069-8191-54942EEB5DAA}"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Times New Roman" panose="02020603050405020304"/>
            </a:endParaRPr>
          </a:p>
        </p:txBody>
      </p:sp>
      <p:sp>
        <p:nvSpPr>
          <p:cNvPr id="39" name="PlaceHolder 5"/>
          <p:cNvSpPr>
            <a:spLocks noGrp="1"/>
          </p:cNvSpPr>
          <p:nvPr>
            <p:ph type="ftr" idx="6"/>
          </p:nvPr>
        </p:nvSpPr>
        <p:spPr>
          <a:xfrm>
            <a:off x="3029040" y="6356520"/>
            <a:ext cx="308592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ctr" defTabSz="914400">
              <a:lnSpc>
                <a:spcPct val="100000"/>
              </a:lnSpc>
              <a:buNone/>
            </a:pPr>
            <a:r>
              <a:rPr lang="en-US" sz="1200" b="0" u="none" strike="noStrike">
                <a:solidFill>
                  <a:schemeClr val="dk1">
                    <a:tint val="75000"/>
                  </a:schemeClr>
                </a:solidFill>
                <a:uFillTx/>
                <a:latin typeface="Times New Roman" panose="02020603050405020304"/>
                <a:ea typeface="Times New Roman" panose="02020603050405020304"/>
              </a:rPr>
              <a:t>&lt;footer&gt;</a:t>
            </a:r>
            <a:endParaRPr lang="en-US" sz="12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41" name="Straight Connector 16"/>
          <p:cNvCxnSpPr/>
          <p:nvPr/>
        </p:nvCxnSpPr>
        <p:spPr>
          <a:xfrm>
            <a:off x="0" y="6324480"/>
            <a:ext cx="9144360" cy="360"/>
          </a:xfrm>
          <a:prstGeom prst="straightConnector1">
            <a:avLst/>
          </a:prstGeom>
          <a:ln w="12700">
            <a:solidFill>
              <a:srgbClr val="196E78"/>
            </a:solidFill>
          </a:ln>
        </p:spPr>
      </p:cxnSp>
      <p:sp>
        <p:nvSpPr>
          <p:cNvPr id="42"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0" u="none" strike="noStrike">
                <a:solidFill>
                  <a:schemeClr val="accent1"/>
                </a:solidFill>
                <a:uFillTx/>
                <a:latin typeface="Times New Roman" panose="02020603050405020304"/>
                <a:ea typeface="Times New Roman" panose="02020603050405020304"/>
              </a:rPr>
              <a:t>Click to edit Master title style</a:t>
            </a:r>
            <a:endParaRPr lang="en-US" sz="4000" b="0" u="none" strike="noStrike">
              <a:solidFill>
                <a:schemeClr val="dk1"/>
              </a:solidFill>
              <a:uFillTx/>
              <a:latin typeface="Times New Roman" panose="02020603050405020304"/>
            </a:endParaRPr>
          </a:p>
        </p:txBody>
      </p:sp>
      <p:sp>
        <p:nvSpPr>
          <p:cNvPr id="43" name="PlaceHolder 2"/>
          <p:cNvSpPr>
            <a:spLocks noGrp="1"/>
          </p:cNvSpPr>
          <p:nvPr>
            <p:ph type="body"/>
          </p:nvPr>
        </p:nvSpPr>
        <p:spPr>
          <a:xfrm>
            <a:off x="304920" y="1752480"/>
            <a:ext cx="8534160" cy="449532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2800" b="0" u="none" strike="noStrike">
                <a:solidFill>
                  <a:schemeClr val="dk1"/>
                </a:solidFill>
                <a:uFillTx/>
                <a:latin typeface="Times New Roman" panose="02020603050405020304"/>
                <a:ea typeface="Times New Roman" panose="02020603050405020304"/>
              </a:rPr>
              <a:t>This Is a Sample Outline with No Numbers</a:t>
            </a:r>
            <a:endParaRPr lang="en-US" sz="2800" b="0" u="none" strike="noStrike">
              <a:solidFill>
                <a:schemeClr val="dk1"/>
              </a:solidFill>
              <a:uFillTx/>
              <a:latin typeface="Times New Roman" panose="02020603050405020304"/>
            </a:endParaRPr>
          </a:p>
          <a:p>
            <a:pPr marL="520700" indent="-508000" defTabSz="914400">
              <a:lnSpc>
                <a:spcPct val="90000"/>
              </a:lnSpc>
              <a:spcBef>
                <a:spcPts val="2000"/>
              </a:spcBef>
              <a:buNone/>
              <a:tabLst>
                <a:tab pos="0" algn="l"/>
              </a:tabLst>
            </a:pPr>
            <a:r>
              <a:rPr lang="en-US" sz="2800" b="0" u="none" strike="noStrike">
                <a:solidFill>
                  <a:schemeClr val="accent2"/>
                </a:solidFill>
                <a:uFillTx/>
                <a:latin typeface="Times New Roman" panose="02020603050405020304"/>
                <a:ea typeface="Times New Roman" panose="02020603050405020304"/>
              </a:rPr>
              <a:t>Learning Objective</a:t>
            </a:r>
            <a:endParaRPr lang="en-US" sz="2800" b="0" u="none" strike="noStrike">
              <a:solidFill>
                <a:schemeClr val="dk1"/>
              </a:solidFill>
              <a:uFillTx/>
              <a:latin typeface="Times New Roman" panose="02020603050405020304"/>
            </a:endParaRPr>
          </a:p>
          <a:p>
            <a:pPr marL="635000" lvl="2" indent="-394970" defTabSz="914400">
              <a:lnSpc>
                <a:spcPct val="90000"/>
              </a:lnSpc>
              <a:spcBef>
                <a:spcPts val="1000"/>
              </a:spcBef>
              <a:buClr>
                <a:srgbClr val="911B21"/>
              </a:buClr>
              <a:buFont typeface="Arial" panose="020B0604020202020204"/>
              <a:buAutoNum type="arabicPeriod"/>
              <a:tabLst>
                <a:tab pos="0" algn="l"/>
              </a:tabLst>
            </a:pPr>
            <a:r>
              <a:rPr lang="en-US" sz="2800" b="0" u="none" strike="noStrike">
                <a:solidFill>
                  <a:schemeClr val="dk1"/>
                </a:solidFill>
                <a:uFillTx/>
                <a:latin typeface="Times New Roman" panose="02020603050405020304"/>
                <a:ea typeface="Times New Roman" panose="02020603050405020304"/>
              </a:rPr>
              <a:t>Describe what racial &amp; ethnic group make up Latin America.</a:t>
            </a:r>
            <a:endParaRPr lang="en-US" sz="2800" b="0" u="none" strike="noStrike">
              <a:solidFill>
                <a:schemeClr val="dk1"/>
              </a:solidFill>
              <a:uFillTx/>
              <a:latin typeface="Times New Roman" panose="02020603050405020304"/>
            </a:endParaRPr>
          </a:p>
          <a:p>
            <a:pPr marL="635000" lvl="2" indent="-394970" defTabSz="914400">
              <a:lnSpc>
                <a:spcPct val="90000"/>
              </a:lnSpc>
              <a:spcBef>
                <a:spcPts val="1000"/>
              </a:spcBef>
              <a:buClr>
                <a:srgbClr val="911B21"/>
              </a:buClr>
              <a:buFont typeface="Arial" panose="020B0604020202020204"/>
              <a:buAutoNum type="arabicPeriod"/>
              <a:tabLst>
                <a:tab pos="0" algn="l"/>
              </a:tabLst>
            </a:pPr>
            <a:r>
              <a:rPr lang="en-US" sz="2800" b="0" u="none" strike="noStrike">
                <a:solidFill>
                  <a:schemeClr val="dk1"/>
                </a:solidFill>
                <a:uFillTx/>
                <a:latin typeface="Times New Roman" panose="02020603050405020304"/>
                <a:ea typeface="Times New Roman" panose="02020603050405020304"/>
              </a:rPr>
              <a:t>Explain Latin American agricultural systems.</a:t>
            </a:r>
            <a:endParaRPr lang="en-US" sz="2800" b="0" u="none" strike="noStrike">
              <a:solidFill>
                <a:schemeClr val="dk1"/>
              </a:solidFill>
              <a:uFillTx/>
              <a:latin typeface="Times New Roman" panose="02020603050405020304"/>
            </a:endParaRPr>
          </a:p>
          <a:p>
            <a:pPr marL="635000" lvl="2" indent="-394970" defTabSz="914400">
              <a:lnSpc>
                <a:spcPct val="90000"/>
              </a:lnSpc>
              <a:spcBef>
                <a:spcPts val="1000"/>
              </a:spcBef>
              <a:buClr>
                <a:srgbClr val="911B21"/>
              </a:buClr>
              <a:buFont typeface="Arial" panose="020B0604020202020204"/>
              <a:buAutoNum type="arabicPeriod"/>
              <a:tabLst>
                <a:tab pos="0" algn="l"/>
              </a:tabLst>
            </a:pPr>
            <a:r>
              <a:rPr lang="en-US" sz="2800" b="0" u="none" strike="noStrike">
                <a:solidFill>
                  <a:schemeClr val="dk1"/>
                </a:solidFill>
                <a:uFillTx/>
                <a:latin typeface="Times New Roman" panose="02020603050405020304"/>
                <a:ea typeface="Times New Roman" panose="02020603050405020304"/>
              </a:rPr>
              <a:t>Critically evaluate models of biodiversity conservation in the Latin American context.</a:t>
            </a:r>
            <a:endParaRPr lang="en-US" sz="2800" b="0" u="none" strike="noStrike">
              <a:solidFill>
                <a:schemeClr val="dk1"/>
              </a:solidFill>
              <a:uFillTx/>
              <a:latin typeface="Times New Roman" panose="02020603050405020304"/>
            </a:endParaRPr>
          </a:p>
        </p:txBody>
      </p:sp>
      <p:sp>
        <p:nvSpPr>
          <p:cNvPr id="44" name="PlaceHolder 3"/>
          <p:cNvSpPr>
            <a:spLocks noGrp="1"/>
          </p:cNvSpPr>
          <p:nvPr>
            <p:ph type="sldNum" idx="7"/>
          </p:nvPr>
        </p:nvSpPr>
        <p:spPr>
          <a:xfrm>
            <a:off x="6458040" y="6356520"/>
            <a:ext cx="23810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r" defTabSz="914400">
              <a:lnSpc>
                <a:spcPct val="100000"/>
              </a:lnSpc>
              <a:buNone/>
            </a:pPr>
            <a:fld id="{6D4CE2C1-A712-4E7F-9168-8EA0536F23E2}" type="slidenum">
              <a:rPr lang="en-US" sz="1200" b="0" u="none" strike="noStrike">
                <a:solidFill>
                  <a:schemeClr val="dk1">
                    <a:tint val="75000"/>
                  </a:schemeClr>
                </a:solidFill>
                <a:uFillTx/>
                <a:latin typeface="Times New Roman" panose="02020603050405020304"/>
                <a:ea typeface="Times New Roman" panose="02020603050405020304"/>
              </a:rPr>
            </a:fld>
            <a:endParaRPr lang="en-US" sz="1200" b="0" u="none" strike="noStrike">
              <a:solidFill>
                <a:srgbClr val="000000"/>
              </a:solidFill>
              <a:uFillTx/>
              <a:latin typeface="Times New Roman" panose="02020603050405020304"/>
            </a:endParaRPr>
          </a:p>
        </p:txBody>
      </p:sp>
      <p:sp>
        <p:nvSpPr>
          <p:cNvPr id="45" name="PlaceHolder 4"/>
          <p:cNvSpPr>
            <a:spLocks noGrp="1"/>
          </p:cNvSpPr>
          <p:nvPr>
            <p:ph type="ftr" idx="8"/>
          </p:nvPr>
        </p:nvSpPr>
        <p:spPr>
          <a:xfrm>
            <a:off x="3029040" y="6356520"/>
            <a:ext cx="308592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u="none" strike="noStrike">
                <a:solidFill>
                  <a:schemeClr val="dk1">
                    <a:tint val="75000"/>
                  </a:schemeClr>
                </a:solidFill>
                <a:uFillTx/>
                <a:latin typeface="Times New Roman" panose="02020603050405020304"/>
                <a:ea typeface="Times New Roman" panose="02020603050405020304"/>
              </a:defRPr>
            </a:lvl1pPr>
          </a:lstStyle>
          <a:p>
            <a:pPr indent="0" algn="ctr" defTabSz="914400">
              <a:lnSpc>
                <a:spcPct val="100000"/>
              </a:lnSpc>
              <a:buNone/>
            </a:pPr>
            <a:r>
              <a:rPr lang="en-US" sz="1200" b="0" u="none" strike="noStrike">
                <a:solidFill>
                  <a:schemeClr val="dk1">
                    <a:tint val="75000"/>
                  </a:schemeClr>
                </a:solidFill>
                <a:uFillTx/>
                <a:latin typeface="Times New Roman" panose="02020603050405020304"/>
                <a:ea typeface="Times New Roman" panose="02020603050405020304"/>
              </a:rPr>
              <a:t>&lt;footer&gt;</a:t>
            </a:r>
            <a:endParaRPr lang="en-US" sz="12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47" name="Straight Connector 16"/>
          <p:cNvCxnSpPr/>
          <p:nvPr/>
        </p:nvCxnSpPr>
        <p:spPr>
          <a:xfrm>
            <a:off x="0" y="6324480"/>
            <a:ext cx="9144360" cy="360"/>
          </a:xfrm>
          <a:prstGeom prst="straightConnector1">
            <a:avLst/>
          </a:prstGeom>
          <a:ln w="12700">
            <a:solidFill>
              <a:srgbClr val="196E78"/>
            </a:solidFill>
          </a:ln>
        </p:spPr>
      </p:cxnSp>
      <p:sp>
        <p:nvSpPr>
          <p:cNvPr id="48"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a:buNone/>
            </a:pPr>
            <a:r>
              <a:rPr lang="en-US" sz="4000" b="0" u="none" strike="noStrike">
                <a:solidFill>
                  <a:schemeClr val="dk1"/>
                </a:solidFill>
                <a:uFillTx/>
                <a:latin typeface="Times New Roman" panose="02020603050405020304"/>
              </a:rPr>
              <a:t>Click to edit the title text format</a:t>
            </a:r>
            <a:endParaRPr lang="en-US" sz="4000" b="0" u="none" strike="noStrike">
              <a:solidFill>
                <a:schemeClr val="dk1"/>
              </a:solidFill>
              <a:uFillTx/>
              <a:latin typeface="Times New Roman" panose="02020603050405020304"/>
            </a:endParaRPr>
          </a:p>
        </p:txBody>
      </p:sp>
      <p:sp>
        <p:nvSpPr>
          <p:cNvPr id="49" name="PlaceHolder 2"/>
          <p:cNvSpPr>
            <a:spLocks noGrp="1"/>
          </p:cNvSpPr>
          <p:nvPr>
            <p:ph type="body"/>
          </p:nvPr>
        </p:nvSpPr>
        <p:spPr>
          <a:xfrm>
            <a:off x="304920" y="1752480"/>
            <a:ext cx="8534160" cy="4495320"/>
          </a:xfrm>
          <a:prstGeom prst="rect">
            <a:avLst/>
          </a:prstGeom>
          <a:noFill/>
          <a:ln w="0">
            <a:noFill/>
          </a:ln>
        </p:spPr>
        <p:txBody>
          <a:bodyPr lIns="90000" tIns="45000" rIns="90000" bIns="45000" anchor="t">
            <a:noAutofit/>
          </a:bodyPr>
          <a:p>
            <a:pPr marL="406400" indent="-406400" defTabSz="914400">
              <a:lnSpc>
                <a:spcPct val="100000"/>
              </a:lnSpc>
              <a:spcBef>
                <a:spcPts val="555"/>
              </a:spcBef>
              <a:buClr>
                <a:srgbClr val="B11116"/>
              </a:buClr>
              <a:buFont typeface="Arial" panose="020B0604020202020204"/>
              <a:buChar char="•"/>
            </a:pPr>
            <a:r>
              <a:rPr lang="en-US" sz="2490" b="0" u="none" strike="noStrike">
                <a:solidFill>
                  <a:schemeClr val="dk1"/>
                </a:solidFill>
                <a:uFillTx/>
                <a:latin typeface="Times New Roman" panose="02020603050405020304"/>
                <a:ea typeface="Calibri" panose="020F0502020204030204"/>
              </a:rPr>
              <a:t>Click to add text or image</a:t>
            </a:r>
            <a:endParaRPr lang="en-US" sz="2490" b="0" u="none" strike="noStrike">
              <a:solidFill>
                <a:schemeClr val="dk1"/>
              </a:solidFill>
              <a:uFillTx/>
              <a:latin typeface="Times New Roman" panose="02020603050405020304"/>
            </a:endParaRPr>
          </a:p>
          <a:p>
            <a:pPr indent="0" defTabSz="914400">
              <a:lnSpc>
                <a:spcPct val="100000"/>
              </a:lnSpc>
              <a:spcBef>
                <a:spcPts val="555"/>
              </a:spcBef>
              <a:buNone/>
            </a:pPr>
            <a:endParaRPr lang="en-US" sz="2310" b="0" u="none" strike="noStrike">
              <a:solidFill>
                <a:schemeClr val="dk1"/>
              </a:solidFill>
              <a:uFillTx/>
              <a:latin typeface="Times New Roman" panose="02020603050405020304"/>
            </a:endParaRPr>
          </a:p>
        </p:txBody>
      </p:sp>
      <p:sp>
        <p:nvSpPr>
          <p:cNvPr id="50" name="Slide Number Placeholder 5"/>
          <p:cNvSpPr/>
          <p:nvPr/>
        </p:nvSpPr>
        <p:spPr>
          <a:xfrm>
            <a:off x="8275680" y="6438600"/>
            <a:ext cx="559440" cy="2577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algn="ctr" defTabSz="914400">
              <a:lnSpc>
                <a:spcPct val="100000"/>
              </a:lnSpc>
            </a:pPr>
            <a:fld id="{7AA273FE-B67C-4B27-8A87-AF9BFC37C0FC}" type="slidenum">
              <a:rPr lang="en-US" sz="1200" b="0" u="none" strike="noStrike">
                <a:solidFill>
                  <a:schemeClr val="dk1">
                    <a:tint val="75000"/>
                  </a:schemeClr>
                </a:solidFill>
                <a:uFillTx/>
                <a:latin typeface="Calibri" panose="020F0502020204030204"/>
                <a:ea typeface="Times New Roman" panose="02020603050405020304"/>
              </a:rPr>
            </a:fld>
            <a:endParaRPr lang="en-US" sz="1200" b="0" u="none" strike="noStrike">
              <a:solidFill>
                <a:srgbClr val="000000"/>
              </a:solidFill>
              <a:uFillTx/>
              <a:latin typeface="Arial" panose="020B0604020202020204"/>
            </a:endParaRPr>
          </a:p>
        </p:txBody>
      </p:sp>
      <p:sp>
        <p:nvSpPr>
          <p:cNvPr id="51" name="PlaceHolder 3"/>
          <p:cNvSpPr>
            <a:spLocks noGrp="1"/>
          </p:cNvSpPr>
          <p:nvPr>
            <p:ph type="body"/>
          </p:nvPr>
        </p:nvSpPr>
        <p:spPr>
          <a:xfrm>
            <a:off x="304920" y="4648320"/>
            <a:ext cx="8530920" cy="1371240"/>
          </a:xfrm>
          <a:prstGeom prst="rect">
            <a:avLst/>
          </a:prstGeom>
          <a:noFill/>
          <a:ln w="0">
            <a:noFill/>
          </a:ln>
        </p:spPr>
        <p:txBody>
          <a:bodyPr lIns="90000" tIns="45000" rIns="90000" bIns="45000" anchor="t">
            <a:noAutofit/>
          </a:bodyPr>
          <a:p>
            <a:pPr marL="228600" indent="-228600" defTabSz="914400">
              <a:lnSpc>
                <a:spcPct val="90000"/>
              </a:lnSpc>
              <a:spcBef>
                <a:spcPts val="1000"/>
              </a:spcBef>
              <a:buClr>
                <a:srgbClr val="B11116"/>
              </a:buClr>
              <a:buFont typeface="Arial" panose="020B0604020202020204"/>
              <a:buChar char="•"/>
            </a:pPr>
            <a:r>
              <a:rPr lang="en-US" sz="2800" b="0" u="none" strike="noStrike">
                <a:solidFill>
                  <a:schemeClr val="dk1"/>
                </a:solidFill>
                <a:uFillTx/>
                <a:latin typeface="Times New Roman" panose="02020603050405020304"/>
              </a:rPr>
              <a:t>Click to edit Master text styles</a:t>
            </a:r>
            <a:endParaRPr lang="en-US" sz="2800" b="0" u="none" strike="noStrike">
              <a:solidFill>
                <a:schemeClr val="dk1"/>
              </a:solidFill>
              <a:uFillTx/>
              <a:latin typeface="Times New Roman" panose="02020603050405020304"/>
            </a:endParaRPr>
          </a:p>
          <a:p>
            <a:pPr marL="685800" lvl="1" indent="-228600" defTabSz="914400">
              <a:lnSpc>
                <a:spcPct val="90000"/>
              </a:lnSpc>
              <a:spcBef>
                <a:spcPts val="500"/>
              </a:spcBef>
              <a:buClr>
                <a:srgbClr val="000000"/>
              </a:buClr>
              <a:buFont typeface="Arial" panose="020B0604020202020204"/>
              <a:buChar char="•"/>
            </a:pPr>
            <a:r>
              <a:rPr lang="en-US" sz="2400" b="0" u="none" strike="noStrike">
                <a:solidFill>
                  <a:schemeClr val="dk1"/>
                </a:solidFill>
                <a:uFillTx/>
                <a:latin typeface="Times New Roman" panose="02020603050405020304"/>
              </a:rPr>
              <a:t>Second level</a:t>
            </a:r>
            <a:endParaRPr lang="en-US" sz="2400" b="0" u="none" strike="noStrike">
              <a:solidFill>
                <a:schemeClr val="dk1"/>
              </a:solidFill>
              <a:uFillTx/>
              <a:latin typeface="Times New Roman" panose="02020603050405020304"/>
            </a:endParaRPr>
          </a:p>
          <a:p>
            <a:pPr marL="1143000" lvl="2" indent="-228600" defTabSz="914400">
              <a:lnSpc>
                <a:spcPct val="90000"/>
              </a:lnSpc>
              <a:spcBef>
                <a:spcPts val="500"/>
              </a:spcBef>
              <a:buClr>
                <a:srgbClr val="000000"/>
              </a:buClr>
              <a:buFont typeface="Arial" panose="020B0604020202020204"/>
              <a:buChar char="•"/>
            </a:pPr>
            <a:r>
              <a:rPr lang="en-US" sz="2000" b="0" u="none" strike="noStrike">
                <a:solidFill>
                  <a:schemeClr val="dk1"/>
                </a:solidFill>
                <a:uFillTx/>
                <a:latin typeface="Times New Roman" panose="02020603050405020304"/>
              </a:rPr>
              <a:t>Third level</a:t>
            </a:r>
            <a:endParaRPr lang="en-US" sz="2000" b="0" u="none" strike="noStrike">
              <a:solidFill>
                <a:schemeClr val="dk1"/>
              </a:solidFill>
              <a:uFillTx/>
              <a:latin typeface="Times New Roman" panose="02020603050405020304"/>
            </a:endParaRPr>
          </a:p>
          <a:p>
            <a:pPr marL="1600200" lvl="3" indent="-228600" defTabSz="914400">
              <a:lnSpc>
                <a:spcPct val="90000"/>
              </a:lnSpc>
              <a:spcBef>
                <a:spcPts val="500"/>
              </a:spcBef>
              <a:buClr>
                <a:srgbClr val="000000"/>
              </a:buClr>
              <a:buFont typeface="Arial" panose="020B0604020202020204"/>
              <a:buChar char="•"/>
            </a:pPr>
            <a:r>
              <a:rPr lang="en-US" sz="1800" b="0" u="none" strike="noStrike">
                <a:solidFill>
                  <a:schemeClr val="dk1"/>
                </a:solidFill>
                <a:uFillTx/>
                <a:latin typeface="Times New Roman" panose="02020603050405020304"/>
              </a:rPr>
              <a:t>Fourth level</a:t>
            </a:r>
            <a:endParaRPr lang="en-US" sz="1800" b="0" u="none" strike="noStrike">
              <a:solidFill>
                <a:schemeClr val="dk1"/>
              </a:solidFill>
              <a:uFillTx/>
              <a:latin typeface="Times New Roman" panose="02020603050405020304"/>
            </a:endParaRPr>
          </a:p>
          <a:p>
            <a:pPr marL="2057400" lvl="4" indent="-228600" defTabSz="914400">
              <a:lnSpc>
                <a:spcPct val="90000"/>
              </a:lnSpc>
              <a:spcBef>
                <a:spcPts val="500"/>
              </a:spcBef>
              <a:buClr>
                <a:srgbClr val="000000"/>
              </a:buClr>
              <a:buFont typeface="Arial" panose="020B0604020202020204"/>
              <a:buChar char="•"/>
            </a:pPr>
            <a:r>
              <a:rPr lang="en-US" sz="1800" b="0" u="none" strike="noStrike">
                <a:solidFill>
                  <a:schemeClr val="dk1"/>
                </a:solidFill>
                <a:uFillTx/>
                <a:latin typeface="Times New Roman" panose="02020603050405020304"/>
              </a:rPr>
              <a:t>Fifth level</a:t>
            </a:r>
            <a:endParaRPr lang="en-US" sz="1800" b="0" u="none" strike="noStrike">
              <a:solidFill>
                <a:schemeClr val="dk1"/>
              </a:solidFill>
              <a:uFillTx/>
              <a:latin typeface="Times New Roman" panose="02020603050405020304"/>
            </a:endParaRPr>
          </a:p>
        </p:txBody>
      </p:sp>
      <p:sp>
        <p:nvSpPr>
          <p:cNvPr id="52" name="PlaceHolder 4"/>
          <p:cNvSpPr>
            <a:spLocks noGrp="1"/>
          </p:cNvSpPr>
          <p:nvPr>
            <p:ph type="body"/>
          </p:nvPr>
        </p:nvSpPr>
        <p:spPr>
          <a:xfrm>
            <a:off x="380880" y="6419880"/>
            <a:ext cx="560160" cy="275760"/>
          </a:xfrm>
          <a:prstGeom prst="rect">
            <a:avLst/>
          </a:prstGeom>
          <a:noFill/>
          <a:ln w="0">
            <a:noFill/>
          </a:ln>
        </p:spPr>
        <p:txBody>
          <a:bodyPr lIns="90000" tIns="45000" rIns="90000" bIns="45000" anchor="t">
            <a:noAutofit/>
          </a:bodyPr>
          <a:p>
            <a:pPr indent="0">
              <a:lnSpc>
                <a:spcPct val="90000"/>
              </a:lnSpc>
              <a:spcBef>
                <a:spcPts val="1415"/>
              </a:spcBef>
              <a:buNone/>
            </a:pPr>
            <a:endParaRPr lang="en-US" sz="2800" b="0" u="none" strike="noStrike">
              <a:solidFill>
                <a:schemeClr val="dk1"/>
              </a:solidFill>
              <a:uFillTx/>
              <a:latin typeface="Times New Roman" panose="02020603050405020304"/>
            </a:endParaRPr>
          </a:p>
        </p:txBody>
      </p:sp>
      <p:sp>
        <p:nvSpPr>
          <p:cNvPr id="53" name="TextBox 7"/>
          <p:cNvSpPr/>
          <p:nvPr/>
        </p:nvSpPr>
        <p:spPr>
          <a:xfrm>
            <a:off x="2777400" y="6419880"/>
            <a:ext cx="3605760" cy="272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tabLst>
                <a:tab pos="0" algn="l"/>
              </a:tabLst>
            </a:pPr>
            <a:r>
              <a:rPr lang="en-US" sz="1200" b="0" u="none" strike="noStrike">
                <a:solidFill>
                  <a:schemeClr val="dk1">
                    <a:tint val="75000"/>
                  </a:schemeClr>
                </a:solidFill>
                <a:uFillTx/>
                <a:latin typeface="Calibri" panose="020F0502020204030204"/>
                <a:ea typeface="Times New Roman" panose="02020603050405020304"/>
              </a:rPr>
              <a:t>©2020 John Wiley &amp; Sons, Inc. All rights reserved.</a:t>
            </a:r>
            <a:endParaRPr lang="en-US" sz="1200" b="0" u="none" strike="noStrike">
              <a:solidFill>
                <a:srgbClr val="000000"/>
              </a:solidFill>
              <a:uFillTx/>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 name="Rectangle 15"/>
          <p:cNvSpPr/>
          <p:nvPr/>
        </p:nvSpPr>
        <p:spPr>
          <a:xfrm>
            <a:off x="0" y="0"/>
            <a:ext cx="9143640" cy="45684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u="none" strike="noStrike">
              <a:solidFill>
                <a:schemeClr val="lt1"/>
              </a:solidFill>
              <a:uFillTx/>
              <a:latin typeface="Times New Roman" panose="02020603050405020304"/>
            </a:endParaRPr>
          </a:p>
        </p:txBody>
      </p:sp>
      <p:cxnSp>
        <p:nvCxnSpPr>
          <p:cNvPr id="55" name="Straight Connector 16"/>
          <p:cNvCxnSpPr/>
          <p:nvPr/>
        </p:nvCxnSpPr>
        <p:spPr>
          <a:xfrm>
            <a:off x="0" y="6324480"/>
            <a:ext cx="9144360" cy="360"/>
          </a:xfrm>
          <a:prstGeom prst="straightConnector1">
            <a:avLst/>
          </a:prstGeom>
          <a:ln w="12700">
            <a:solidFill>
              <a:srgbClr val="196E78"/>
            </a:solidFill>
          </a:ln>
        </p:spPr>
      </p:cxnSp>
      <p:sp>
        <p:nvSpPr>
          <p:cNvPr id="56" name="PlaceHolder 1"/>
          <p:cNvSpPr>
            <a:spLocks noGrp="1"/>
          </p:cNvSpPr>
          <p:nvPr>
            <p:ph type="body"/>
          </p:nvPr>
        </p:nvSpPr>
        <p:spPr>
          <a:xfrm>
            <a:off x="304920" y="1752480"/>
            <a:ext cx="8534160" cy="4495320"/>
          </a:xfrm>
          <a:prstGeom prst="rect">
            <a:avLst/>
          </a:prstGeom>
          <a:noFill/>
          <a:ln w="0">
            <a:noFill/>
          </a:ln>
        </p:spPr>
        <p:txBody>
          <a:bodyPr lIns="90000" tIns="45000" rIns="90000" bIns="45000" anchor="t">
            <a:noAutofit/>
          </a:bodyPr>
          <a:p>
            <a:pPr marL="406400" indent="-406400" defTabSz="914400">
              <a:lnSpc>
                <a:spcPct val="100000"/>
              </a:lnSpc>
              <a:spcBef>
                <a:spcPts val="555"/>
              </a:spcBef>
              <a:buClr>
                <a:srgbClr val="B11116"/>
              </a:buClr>
              <a:buFont typeface="Arial" panose="020B0604020202020204"/>
              <a:buChar char="•"/>
            </a:pPr>
            <a:r>
              <a:rPr lang="en-US" sz="2490" b="0" u="none" strike="noStrike">
                <a:solidFill>
                  <a:schemeClr val="dk1"/>
                </a:solidFill>
                <a:uFillTx/>
                <a:latin typeface="Times New Roman" panose="02020603050405020304"/>
                <a:ea typeface="Calibri" panose="020F0502020204030204"/>
              </a:rPr>
              <a:t>Click to add text or image</a:t>
            </a:r>
            <a:endParaRPr lang="en-US" sz="2490" b="0" u="none" strike="noStrike">
              <a:solidFill>
                <a:schemeClr val="dk1"/>
              </a:solidFill>
              <a:uFillTx/>
              <a:latin typeface="Times New Roman" panose="02020603050405020304"/>
            </a:endParaRPr>
          </a:p>
          <a:p>
            <a:pPr indent="0" defTabSz="914400">
              <a:lnSpc>
                <a:spcPct val="100000"/>
              </a:lnSpc>
              <a:spcBef>
                <a:spcPts val="555"/>
              </a:spcBef>
              <a:buNone/>
            </a:pPr>
            <a:endParaRPr lang="en-US" sz="2310" b="0" u="none" strike="noStrike">
              <a:solidFill>
                <a:schemeClr val="dk1"/>
              </a:solidFill>
              <a:uFillTx/>
              <a:latin typeface="Times New Roman" panose="02020603050405020304"/>
            </a:endParaRPr>
          </a:p>
        </p:txBody>
      </p:sp>
      <p:sp>
        <p:nvSpPr>
          <p:cNvPr id="57" name="Slide Number Placeholder 5"/>
          <p:cNvSpPr/>
          <p:nvPr/>
        </p:nvSpPr>
        <p:spPr>
          <a:xfrm>
            <a:off x="8275680" y="6438600"/>
            <a:ext cx="559440" cy="2577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algn="ctr" defTabSz="914400">
              <a:lnSpc>
                <a:spcPct val="100000"/>
              </a:lnSpc>
            </a:pPr>
            <a:fld id="{8E0DA230-D178-4E04-82D2-E614B936BEC8}" type="slidenum">
              <a:rPr lang="en-US" sz="1200" b="0" u="none" strike="noStrike">
                <a:solidFill>
                  <a:schemeClr val="dk1">
                    <a:tint val="75000"/>
                  </a:schemeClr>
                </a:solidFill>
                <a:uFillTx/>
                <a:latin typeface="Calibri" panose="020F0502020204030204"/>
                <a:ea typeface="Times New Roman" panose="02020603050405020304"/>
              </a:rPr>
            </a:fld>
            <a:endParaRPr lang="en-US" sz="1200" b="0" u="none" strike="noStrike">
              <a:solidFill>
                <a:srgbClr val="000000"/>
              </a:solidFill>
              <a:uFillTx/>
              <a:latin typeface="Arial" panose="020B0604020202020204"/>
            </a:endParaRPr>
          </a:p>
        </p:txBody>
      </p:sp>
      <p:sp>
        <p:nvSpPr>
          <p:cNvPr id="58" name="PlaceHolder 2"/>
          <p:cNvSpPr>
            <a:spLocks noGrp="1"/>
          </p:cNvSpPr>
          <p:nvPr>
            <p:ph type="body"/>
          </p:nvPr>
        </p:nvSpPr>
        <p:spPr>
          <a:xfrm>
            <a:off x="304920" y="4523760"/>
            <a:ext cx="8530200" cy="1527120"/>
          </a:xfrm>
          <a:prstGeom prst="rect">
            <a:avLst/>
          </a:prstGeom>
          <a:noFill/>
          <a:ln w="0">
            <a:noFill/>
          </a:ln>
        </p:spPr>
        <p:txBody>
          <a:bodyPr lIns="90000" tIns="45000" rIns="90000" bIns="45000" anchor="t">
            <a:noAutofit/>
          </a:bodyPr>
          <a:p>
            <a:pPr indent="0">
              <a:lnSpc>
                <a:spcPct val="90000"/>
              </a:lnSpc>
              <a:spcBef>
                <a:spcPts val="1415"/>
              </a:spcBef>
              <a:buNone/>
            </a:pPr>
            <a:endParaRPr lang="en-US" sz="2800" b="0" u="none" strike="noStrike">
              <a:solidFill>
                <a:schemeClr val="dk1"/>
              </a:solidFill>
              <a:uFillTx/>
              <a:latin typeface="Times New Roman" panose="02020603050405020304"/>
            </a:endParaRPr>
          </a:p>
        </p:txBody>
      </p:sp>
      <p:pic>
        <p:nvPicPr>
          <p:cNvPr id="59" name="Picture 7"/>
          <p:cNvPicPr/>
          <p:nvPr/>
        </p:nvPicPr>
        <p:blipFill>
          <a:blip r:embed="rId2"/>
          <a:stretch>
            <a:fillRect/>
          </a:stretch>
        </p:blipFill>
        <p:spPr>
          <a:xfrm>
            <a:off x="0" y="466560"/>
            <a:ext cx="9143640" cy="1285560"/>
          </a:xfrm>
          <a:prstGeom prst="rect">
            <a:avLst/>
          </a:prstGeom>
          <a:ln w="0">
            <a:noFill/>
          </a:ln>
        </p:spPr>
      </p:pic>
      <p:sp>
        <p:nvSpPr>
          <p:cNvPr id="60" name="PlaceHolder 3"/>
          <p:cNvSpPr>
            <a:spLocks noGrp="1"/>
          </p:cNvSpPr>
          <p:nvPr>
            <p:ph type="title"/>
          </p:nvPr>
        </p:nvSpPr>
        <p:spPr>
          <a:xfrm>
            <a:off x="2683440" y="844560"/>
            <a:ext cx="3623040" cy="550080"/>
          </a:xfrm>
          <a:prstGeom prst="rect">
            <a:avLst/>
          </a:prstGeom>
          <a:noFill/>
          <a:ln w="0">
            <a:noFill/>
          </a:ln>
        </p:spPr>
        <p:txBody>
          <a:bodyPr lIns="91440" tIns="45720" rIns="91440" bIns="45720" anchor="t">
            <a:normAutofit fontScale="47500" lnSpcReduction="19999"/>
          </a:bodyPr>
          <a:p>
            <a:pPr indent="0">
              <a:buNone/>
            </a:pPr>
            <a:r>
              <a:rPr lang="en-US" sz="4000" b="0" u="none" strike="noStrike">
                <a:solidFill>
                  <a:schemeClr val="dk1"/>
                </a:solidFill>
                <a:uFillTx/>
                <a:latin typeface="Times New Roman" panose="02020603050405020304"/>
              </a:rPr>
              <a:t>Click to edit the title text format</a:t>
            </a:r>
            <a:endParaRPr lang="en-US" sz="4000" b="0" u="none" strike="noStrike">
              <a:solidFill>
                <a:schemeClr val="dk1"/>
              </a:solidFill>
              <a:uFillTx/>
              <a:latin typeface="Times New Roman" panose="02020603050405020304"/>
            </a:endParaRPr>
          </a:p>
        </p:txBody>
      </p:sp>
      <p:sp>
        <p:nvSpPr>
          <p:cNvPr id="61" name="PlaceHolder 4"/>
          <p:cNvSpPr>
            <a:spLocks noGrp="1"/>
          </p:cNvSpPr>
          <p:nvPr>
            <p:ph type="body"/>
          </p:nvPr>
        </p:nvSpPr>
        <p:spPr>
          <a:xfrm>
            <a:off x="304920" y="6385320"/>
            <a:ext cx="787320" cy="36432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Times New Roman" panose="02020603050405020304"/>
              </a:rPr>
              <a:t>Click to edit Master text styles</a:t>
            </a:r>
            <a:endParaRPr lang="en-US" sz="1200" b="0" u="none" strike="noStrike">
              <a:solidFill>
                <a:schemeClr val="dk1"/>
              </a:solidFill>
              <a:uFillTx/>
              <a:latin typeface="Times New Roman" panose="02020603050405020304"/>
            </a:endParaRPr>
          </a:p>
          <a:p>
            <a:pPr marL="457200" indent="0" defTabSz="914400">
              <a:lnSpc>
                <a:spcPct val="90000"/>
              </a:lnSpc>
              <a:spcBef>
                <a:spcPts val="500"/>
              </a:spcBef>
              <a:buNone/>
              <a:tabLst>
                <a:tab pos="0" algn="l"/>
              </a:tabLst>
            </a:pPr>
            <a:r>
              <a:rPr lang="en-US" sz="1200" b="0" u="none" strike="noStrike">
                <a:solidFill>
                  <a:schemeClr val="dk1"/>
                </a:solidFill>
                <a:uFillTx/>
                <a:latin typeface="Times New Roman" panose="02020603050405020304"/>
              </a:rPr>
              <a:t>Second level</a:t>
            </a:r>
            <a:endParaRPr lang="en-US" sz="1200" b="0" u="none" strike="noStrike">
              <a:solidFill>
                <a:schemeClr val="dk1"/>
              </a:solidFill>
              <a:uFillTx/>
              <a:latin typeface="Times New Roman" panose="02020603050405020304"/>
            </a:endParaRPr>
          </a:p>
          <a:p>
            <a:pPr marL="914400" indent="0" defTabSz="914400">
              <a:lnSpc>
                <a:spcPct val="90000"/>
              </a:lnSpc>
              <a:spcBef>
                <a:spcPts val="500"/>
              </a:spcBef>
              <a:buNone/>
              <a:tabLst>
                <a:tab pos="0" algn="l"/>
              </a:tabLst>
            </a:pPr>
            <a:r>
              <a:rPr lang="en-US" sz="1200" b="0" u="none" strike="noStrike">
                <a:solidFill>
                  <a:schemeClr val="dk1"/>
                </a:solidFill>
                <a:uFillTx/>
                <a:latin typeface="Times New Roman" panose="02020603050405020304"/>
              </a:rPr>
              <a:t>Third level</a:t>
            </a:r>
            <a:endParaRPr lang="en-US" sz="1200" b="0" u="none" strike="noStrike">
              <a:solidFill>
                <a:schemeClr val="dk1"/>
              </a:solidFill>
              <a:uFillTx/>
              <a:latin typeface="Times New Roman" panose="02020603050405020304"/>
            </a:endParaRPr>
          </a:p>
          <a:p>
            <a:pPr marL="1371600" indent="0" defTabSz="914400">
              <a:lnSpc>
                <a:spcPct val="90000"/>
              </a:lnSpc>
              <a:spcBef>
                <a:spcPts val="500"/>
              </a:spcBef>
              <a:buNone/>
              <a:tabLst>
                <a:tab pos="0" algn="l"/>
              </a:tabLst>
            </a:pPr>
            <a:r>
              <a:rPr lang="en-US" sz="1200" b="0" u="none" strike="noStrike">
                <a:solidFill>
                  <a:schemeClr val="dk1"/>
                </a:solidFill>
                <a:uFillTx/>
                <a:latin typeface="Times New Roman" panose="02020603050405020304"/>
              </a:rPr>
              <a:t>Fourth level</a:t>
            </a:r>
            <a:endParaRPr lang="en-US" sz="1200" b="0" u="none" strike="noStrike">
              <a:solidFill>
                <a:schemeClr val="dk1"/>
              </a:solidFill>
              <a:uFillTx/>
              <a:latin typeface="Times New Roman" panose="02020603050405020304"/>
            </a:endParaRPr>
          </a:p>
          <a:p>
            <a:pPr marL="1828800" indent="0" defTabSz="914400">
              <a:lnSpc>
                <a:spcPct val="90000"/>
              </a:lnSpc>
              <a:spcBef>
                <a:spcPts val="500"/>
              </a:spcBef>
              <a:buNone/>
              <a:tabLst>
                <a:tab pos="0" algn="l"/>
              </a:tabLst>
            </a:pPr>
            <a:r>
              <a:rPr lang="en-US" sz="1200" b="0" u="none" strike="noStrike">
                <a:solidFill>
                  <a:schemeClr val="dk1"/>
                </a:solidFill>
                <a:uFillTx/>
                <a:latin typeface="Times New Roman" panose="02020603050405020304"/>
              </a:rPr>
              <a:t>Fifth level</a:t>
            </a:r>
            <a:endParaRPr lang="en-US" sz="1200" b="0" u="none" strike="noStrike">
              <a:solidFill>
                <a:schemeClr val="dk1"/>
              </a:solidFill>
              <a:uFillTx/>
              <a:latin typeface="Times New Roman" panose="02020603050405020304"/>
            </a:endParaRPr>
          </a:p>
        </p:txBody>
      </p:sp>
      <p:sp>
        <p:nvSpPr>
          <p:cNvPr id="62" name="TextBox 9"/>
          <p:cNvSpPr/>
          <p:nvPr/>
        </p:nvSpPr>
        <p:spPr>
          <a:xfrm>
            <a:off x="2777400" y="6419880"/>
            <a:ext cx="3605760" cy="272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defTabSz="914400">
              <a:lnSpc>
                <a:spcPct val="100000"/>
              </a:lnSpc>
              <a:tabLst>
                <a:tab pos="0" algn="l"/>
              </a:tabLst>
            </a:pPr>
            <a:r>
              <a:rPr lang="en-US" sz="1200" b="0" u="none" strike="noStrike">
                <a:solidFill>
                  <a:schemeClr val="dk1">
                    <a:tint val="75000"/>
                  </a:schemeClr>
                </a:solidFill>
                <a:uFillTx/>
                <a:latin typeface="Calibri" panose="020F0502020204030204"/>
                <a:ea typeface="Times New Roman" panose="02020603050405020304"/>
              </a:rPr>
              <a:t>©2020 John Wiley &amp; Sons, Inc. All rights reserved.</a:t>
            </a:r>
            <a:endParaRPr lang="en-US" sz="1200" b="0" u="none" strike="noStrike">
              <a:solidFill>
                <a:srgbClr val="000000"/>
              </a:solidFill>
              <a:uFillTx/>
              <a:latin typeface="Arial" panose="020B0604020202020204"/>
            </a:endParaRPr>
          </a:p>
        </p:txBody>
      </p:sp>
      <p:sp>
        <p:nvSpPr>
          <p:cNvPr id="63" name="PlaceHolder 5"/>
          <p:cNvSpPr>
            <a:spLocks noGrp="1"/>
          </p:cNvSpPr>
          <p:nvPr>
            <p:ph type="body"/>
          </p:nvPr>
        </p:nvSpPr>
        <p:spPr>
          <a:xfrm>
            <a:off x="6966000" y="2730600"/>
            <a:ext cx="1693440" cy="980640"/>
          </a:xfrm>
          <a:prstGeom prst="rect">
            <a:avLst/>
          </a:prstGeom>
          <a:noFill/>
          <a:ln w="0">
            <a:noFill/>
          </a:ln>
        </p:spPr>
        <p:txBody>
          <a:bodyPr lIns="90000" tIns="45000" rIns="90000" bIns="45000" anchor="t">
            <a:noAutofit/>
          </a:bodyPr>
          <a:p>
            <a:pPr marL="431800" indent="-323850">
              <a:lnSpc>
                <a:spcPct val="90000"/>
              </a:lnSpc>
              <a:spcBef>
                <a:spcPts val="141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Click to edit the outline text format</a:t>
            </a:r>
            <a:endParaRPr lang="en-US" sz="1800" b="0" u="none" strike="noStrike">
              <a:solidFill>
                <a:schemeClr val="dk1"/>
              </a:solidFill>
              <a:uFillTx/>
              <a:latin typeface="Times New Roman" panose="02020603050405020304"/>
            </a:endParaRPr>
          </a:p>
          <a:p>
            <a:pPr marL="864235" lvl="1" indent="-323850">
              <a:lnSpc>
                <a:spcPct val="90000"/>
              </a:lnSpc>
              <a:spcBef>
                <a:spcPts val="113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Second Outline Level</a:t>
            </a:r>
            <a:endParaRPr lang="en-US" sz="1800" b="0" u="none" strike="noStrike">
              <a:solidFill>
                <a:schemeClr val="dk1"/>
              </a:solidFill>
              <a:uFillTx/>
              <a:latin typeface="Times New Roman" panose="02020603050405020304"/>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Third Outline Level</a:t>
            </a:r>
            <a:endParaRPr lang="en-US" sz="1800" b="0" u="none" strike="noStrike">
              <a:solidFill>
                <a:schemeClr val="dk1"/>
              </a:solidFill>
              <a:uFillTx/>
              <a:latin typeface="Times New Roman" panose="02020603050405020304"/>
            </a:endParaRPr>
          </a:p>
          <a:p>
            <a:pPr marL="1727835" lvl="3" indent="-215900">
              <a:lnSpc>
                <a:spcPct val="90000"/>
              </a:lnSpc>
              <a:spcBef>
                <a:spcPts val="565"/>
              </a:spcBef>
              <a:buClr>
                <a:srgbClr val="000000"/>
              </a:buClr>
              <a:buSzPct val="75000"/>
              <a:buFont typeface="Symbol" panose="05050102010706020507" charset="2"/>
              <a:buChar char=""/>
            </a:pPr>
            <a:r>
              <a:rPr lang="en-US" sz="1800" b="0" u="none" strike="noStrike">
                <a:solidFill>
                  <a:schemeClr val="dk1"/>
                </a:solidFill>
                <a:uFillTx/>
                <a:latin typeface="Times New Roman" panose="02020603050405020304"/>
              </a:rPr>
              <a:t>Fourth Outline Level</a:t>
            </a:r>
            <a:endParaRPr lang="en-US" sz="1800" b="0" u="none" strike="noStrike">
              <a:solidFill>
                <a:schemeClr val="dk1"/>
              </a:solidFill>
              <a:uFillTx/>
              <a:latin typeface="Times New Roman" panose="02020603050405020304"/>
            </a:endParaRPr>
          </a:p>
          <a:p>
            <a:pPr marL="2160270" lvl="4"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Fifth Outline Level</a:t>
            </a:r>
            <a:endParaRPr lang="en-US" sz="1800" b="0" u="none" strike="noStrike">
              <a:solidFill>
                <a:schemeClr val="dk1"/>
              </a:solidFill>
              <a:uFillTx/>
              <a:latin typeface="Times New Roman" panose="02020603050405020304"/>
            </a:endParaRPr>
          </a:p>
          <a:p>
            <a:pPr marL="2592070" lvl="5"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Sixth Outline Level</a:t>
            </a:r>
            <a:endParaRPr lang="en-US" sz="1800" b="0" u="none" strike="noStrike">
              <a:solidFill>
                <a:schemeClr val="dk1"/>
              </a:solidFill>
              <a:uFillTx/>
              <a:latin typeface="Times New Roman" panose="02020603050405020304"/>
            </a:endParaRPr>
          </a:p>
          <a:p>
            <a:pPr marL="3023870" lvl="6" indent="-215900">
              <a:lnSpc>
                <a:spcPct val="90000"/>
              </a:lnSpc>
              <a:spcBef>
                <a:spcPts val="285"/>
              </a:spcBef>
              <a:buClr>
                <a:srgbClr val="000000"/>
              </a:buClr>
              <a:buSzPct val="45000"/>
              <a:buFont typeface="Wingdings" panose="05000000000000000000" pitchFamily="2" charset="2"/>
              <a:buChar char=""/>
            </a:pPr>
            <a:r>
              <a:rPr lang="en-US" sz="1800" b="0" u="none" strike="noStrike">
                <a:solidFill>
                  <a:schemeClr val="dk1"/>
                </a:solidFill>
                <a:uFillTx/>
                <a:latin typeface="Times New Roman" panose="02020603050405020304"/>
              </a:rPr>
              <a:t>Seventh Outline Level</a:t>
            </a:r>
            <a:endParaRPr lang="en-US" sz="1800" b="0" u="none" strike="noStrike">
              <a:solidFill>
                <a:schemeClr val="dk1"/>
              </a:solidFill>
              <a:uFillTx/>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9.tif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0.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11.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tif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13.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14.tif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5.tif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6.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16.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7.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1.xml"/><Relationship Id="rId2" Type="http://schemas.openxmlformats.org/officeDocument/2006/relationships/image" Target="../media/image19.tiff"/><Relationship Id="rId1" Type="http://schemas.openxmlformats.org/officeDocument/2006/relationships/image" Target="../media/image1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0.tif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1.tif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2.tif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3.tif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tif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5.tif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6.tif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7.tif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1.xml"/><Relationship Id="rId2" Type="http://schemas.openxmlformats.org/officeDocument/2006/relationships/image" Target="../media/image30.tiff"/><Relationship Id="rId1" Type="http://schemas.openxmlformats.org/officeDocument/2006/relationships/image" Target="../media/image29.tif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32.tiff"/><Relationship Id="rId1" Type="http://schemas.openxmlformats.org/officeDocument/2006/relationships/image" Target="../media/image31.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33.tif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4.tif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tiff"/></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5.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7.tif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8.tif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9.tif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0.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image" Target="../media/image40.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1.tif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image" Target="../media/image42.tif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2.tif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3.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tif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4.tif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image" Target="../media/image45.tif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7.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tif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52280" y="365040"/>
            <a:ext cx="8838720" cy="1387080"/>
          </a:xfrm>
          <a:prstGeom prst="rect">
            <a:avLst/>
          </a:prstGeom>
          <a:noFill/>
          <a:ln w="0">
            <a:noFill/>
          </a:ln>
        </p:spPr>
        <p:txBody>
          <a:bodyPr lIns="90000" tIns="45000" rIns="90000" bIns="45000" anchor="ctr">
            <a:noAutofit/>
          </a:bodyPr>
          <a:p>
            <a:pPr indent="0" algn="ctr" defTabSz="914400">
              <a:lnSpc>
                <a:spcPct val="90000"/>
              </a:lnSpc>
              <a:buNone/>
            </a:pPr>
            <a:r>
              <a:rPr lang="en-US" sz="4800" b="0" u="none" strike="noStrike">
                <a:solidFill>
                  <a:schemeClr val="dk1"/>
                </a:solidFill>
                <a:uFillTx/>
                <a:latin typeface="Calibri" panose="020F0502020204030204"/>
                <a:ea typeface="Times New Roman" panose="02020603050405020304"/>
              </a:rPr>
              <a:t>Financial Accounting</a:t>
            </a:r>
            <a:endParaRPr lang="en-US" sz="4800" b="0" u="none" strike="noStrike">
              <a:solidFill>
                <a:schemeClr val="dk1"/>
              </a:solidFill>
              <a:uFillTx/>
              <a:latin typeface="Times New Roman" panose="02020603050405020304"/>
            </a:endParaRPr>
          </a:p>
        </p:txBody>
      </p:sp>
      <p:sp>
        <p:nvSpPr>
          <p:cNvPr id="155" name="PlaceHolder 2"/>
          <p:cNvSpPr>
            <a:spLocks noGrp="1"/>
          </p:cNvSpPr>
          <p:nvPr>
            <p:ph/>
          </p:nvPr>
        </p:nvSpPr>
        <p:spPr>
          <a:xfrm>
            <a:off x="152280" y="1755720"/>
            <a:ext cx="8838720" cy="609120"/>
          </a:xfrm>
          <a:prstGeom prst="rect">
            <a:avLst/>
          </a:prstGeom>
          <a:noFill/>
          <a:ln w="0">
            <a:noFill/>
          </a:ln>
        </p:spPr>
        <p:txBody>
          <a:bodyPr lIns="90000" tIns="45000" rIns="90000" bIns="45000" anchor="t">
            <a:noAutofit/>
          </a:bodyPr>
          <a:p>
            <a:pPr indent="0" algn="ctr" defTabSz="914400">
              <a:lnSpc>
                <a:spcPct val="90000"/>
              </a:lnSpc>
              <a:spcBef>
                <a:spcPts val="1000"/>
              </a:spcBef>
              <a:buNone/>
              <a:tabLst>
                <a:tab pos="0" algn="l"/>
              </a:tabLst>
            </a:pPr>
            <a:r>
              <a:rPr lang="en-US" sz="2900" b="1" u="none" strike="noStrike">
                <a:solidFill>
                  <a:schemeClr val="dk1"/>
                </a:solidFill>
                <a:uFillTx/>
                <a:latin typeface="Calibri" panose="020F0502020204030204"/>
                <a:ea typeface="Times New Roman" panose="02020603050405020304"/>
              </a:rPr>
              <a:t>Weygandt, Kimmel, Kieso</a:t>
            </a:r>
            <a:endParaRPr lang="en-US" sz="2900" b="0" u="none" strike="noStrike">
              <a:solidFill>
                <a:schemeClr val="dk1"/>
              </a:solidFill>
              <a:uFillTx/>
              <a:latin typeface="Times New Roman" panose="02020603050405020304"/>
            </a:endParaRPr>
          </a:p>
        </p:txBody>
      </p:sp>
      <p:sp>
        <p:nvSpPr>
          <p:cNvPr id="156" name="PlaceHolder 3"/>
          <p:cNvSpPr>
            <a:spLocks noGrp="1"/>
          </p:cNvSpPr>
          <p:nvPr>
            <p:ph/>
          </p:nvPr>
        </p:nvSpPr>
        <p:spPr>
          <a:xfrm>
            <a:off x="152280" y="2363760"/>
            <a:ext cx="8838720" cy="685440"/>
          </a:xfrm>
          <a:prstGeom prst="rect">
            <a:avLst/>
          </a:prstGeom>
          <a:noFill/>
          <a:ln w="0">
            <a:noFill/>
          </a:ln>
        </p:spPr>
        <p:txBody>
          <a:bodyPr lIns="90000" tIns="45000" rIns="90000" bIns="45000" anchor="t">
            <a:noAutofit/>
          </a:bodyPr>
          <a:p>
            <a:pPr indent="0" algn="ctr" defTabSz="914400">
              <a:lnSpc>
                <a:spcPct val="90000"/>
              </a:lnSpc>
              <a:spcBef>
                <a:spcPts val="1000"/>
              </a:spcBef>
              <a:buNone/>
              <a:tabLst>
                <a:tab pos="0" algn="l"/>
              </a:tabLst>
            </a:pPr>
            <a:r>
              <a:rPr lang="en-US" sz="2800" b="0" u="none" strike="noStrike">
                <a:solidFill>
                  <a:schemeClr val="accent2"/>
                </a:solidFill>
                <a:uFillTx/>
                <a:latin typeface="Calibri" panose="020F0502020204030204"/>
                <a:ea typeface="Times New Roman" panose="02020603050405020304"/>
              </a:rPr>
              <a:t>Eleventh Edition</a:t>
            </a:r>
            <a:endParaRPr lang="en-US" sz="2800" b="0" u="none" strike="noStrike">
              <a:solidFill>
                <a:schemeClr val="dk1"/>
              </a:solidFill>
              <a:uFillTx/>
              <a:latin typeface="Times New Roman" panose="02020603050405020304"/>
            </a:endParaRPr>
          </a:p>
        </p:txBody>
      </p:sp>
      <p:sp>
        <p:nvSpPr>
          <p:cNvPr id="157" name="PlaceHolder 4"/>
          <p:cNvSpPr>
            <a:spLocks noGrp="1"/>
          </p:cNvSpPr>
          <p:nvPr>
            <p:ph/>
          </p:nvPr>
        </p:nvSpPr>
        <p:spPr>
          <a:xfrm>
            <a:off x="152280" y="3733920"/>
            <a:ext cx="8838720" cy="533160"/>
          </a:xfrm>
          <a:prstGeom prst="rect">
            <a:avLst/>
          </a:prstGeom>
          <a:noFill/>
          <a:ln w="0">
            <a:noFill/>
          </a:ln>
        </p:spPr>
        <p:txBody>
          <a:bodyPr lIns="90000" tIns="45000" rIns="90000" bIns="45000" anchor="ctr">
            <a:noAutofit/>
          </a:bodyPr>
          <a:p>
            <a:pPr indent="0" algn="ctr" defTabSz="914400">
              <a:lnSpc>
                <a:spcPct val="90000"/>
              </a:lnSpc>
              <a:spcBef>
                <a:spcPts val="1000"/>
              </a:spcBef>
              <a:buNone/>
              <a:tabLst>
                <a:tab pos="0" algn="l"/>
              </a:tabLst>
            </a:pPr>
            <a:r>
              <a:rPr lang="en-US" sz="4000" b="1" u="none" strike="noStrike">
                <a:solidFill>
                  <a:srgbClr val="007787"/>
                </a:solidFill>
                <a:uFillTx/>
                <a:latin typeface="Calibri" panose="020F0502020204030204"/>
                <a:ea typeface="Times New Roman" panose="02020603050405020304"/>
              </a:rPr>
              <a:t>Chapter 4</a:t>
            </a:r>
            <a:endParaRPr lang="en-US" sz="4000" b="0" u="none" strike="noStrike">
              <a:solidFill>
                <a:schemeClr val="dk1"/>
              </a:solidFill>
              <a:uFillTx/>
              <a:latin typeface="Times New Roman" panose="02020603050405020304"/>
            </a:endParaRPr>
          </a:p>
        </p:txBody>
      </p:sp>
      <p:sp>
        <p:nvSpPr>
          <p:cNvPr id="158" name="PlaceHolder 5"/>
          <p:cNvSpPr>
            <a:spLocks noGrp="1"/>
          </p:cNvSpPr>
          <p:nvPr>
            <p:ph/>
          </p:nvPr>
        </p:nvSpPr>
        <p:spPr>
          <a:xfrm>
            <a:off x="152280" y="4422600"/>
            <a:ext cx="8838720" cy="1231560"/>
          </a:xfrm>
          <a:prstGeom prst="rect">
            <a:avLst/>
          </a:prstGeom>
          <a:noFill/>
          <a:ln w="0">
            <a:noFill/>
          </a:ln>
        </p:spPr>
        <p:txBody>
          <a:bodyPr lIns="90000" tIns="45000" rIns="90000" bIns="45000" anchor="ctr">
            <a:noAutofit/>
          </a:bodyPr>
          <a:p>
            <a:pPr indent="0" algn="ctr" defTabSz="914400">
              <a:lnSpc>
                <a:spcPct val="90000"/>
              </a:lnSpc>
              <a:spcBef>
                <a:spcPts val="1000"/>
              </a:spcBef>
              <a:buNone/>
              <a:tabLst>
                <a:tab pos="0" algn="l"/>
              </a:tabLst>
            </a:pPr>
            <a:r>
              <a:rPr lang="en-US" sz="4000" b="0" u="none" strike="noStrike">
                <a:solidFill>
                  <a:schemeClr val="dk1"/>
                </a:solidFill>
                <a:uFillTx/>
                <a:latin typeface="Calibri" panose="020F0502020204030204"/>
                <a:ea typeface="Times New Roman" panose="02020603050405020304"/>
              </a:rPr>
              <a:t>Completing the Accounting Cycle</a:t>
            </a:r>
            <a:endParaRPr lang="en-US" sz="4000" b="0" u="none" strike="noStrike">
              <a:solidFill>
                <a:schemeClr val="dk1"/>
              </a:solidFill>
              <a:uFillTx/>
              <a:latin typeface="Times New Roman" panose="02020603050405020304"/>
            </a:endParaRPr>
          </a:p>
        </p:txBody>
      </p:sp>
      <p:sp>
        <p:nvSpPr>
          <p:cNvPr id="159" name="PlaceHolder 6"/>
          <p:cNvSpPr>
            <a:spLocks noGrp="1"/>
          </p:cNvSpPr>
          <p:nvPr>
            <p:ph/>
          </p:nvPr>
        </p:nvSpPr>
        <p:spPr>
          <a:xfrm>
            <a:off x="152280" y="6093000"/>
            <a:ext cx="8838720" cy="27252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IN" sz="1200" b="0" u="none" strike="noStrike">
                <a:solidFill>
                  <a:schemeClr val="lt1"/>
                </a:solidFill>
                <a:uFillTx/>
                <a:latin typeface="Calibri" panose="020F0502020204030204"/>
              </a:rPr>
              <a:t>This slide deck contains animations. Please disable animations if they cause issues with your device.</a:t>
            </a:r>
            <a:endParaRPr lang="en-US" sz="1200" b="0" u="none" strike="noStrike">
              <a:solidFill>
                <a:schemeClr val="dk1"/>
              </a:solidFill>
              <a:uFillTx/>
              <a:latin typeface="Times New Roman" panose="02020603050405020304"/>
            </a:endParaRPr>
          </a:p>
        </p:txBody>
      </p:sp>
      <p:sp>
        <p:nvSpPr>
          <p:cNvPr id="160" name="PlaceHolder 7"/>
          <p:cNvSpPr>
            <a:spLocks noGrp="1"/>
          </p:cNvSpPr>
          <p:nvPr>
            <p:ph/>
          </p:nvPr>
        </p:nvSpPr>
        <p:spPr>
          <a:xfrm>
            <a:off x="1287000" y="6325200"/>
            <a:ext cx="6584040" cy="456840"/>
          </a:xfrm>
          <a:prstGeom prst="rect">
            <a:avLst/>
          </a:prstGeom>
          <a:noFill/>
          <a:ln w="0">
            <a:noFill/>
          </a:ln>
        </p:spPr>
        <p:txBody>
          <a:bodyPr lIns="90000" tIns="45000" rIns="90000" bIns="45000" anchor="ctr">
            <a:noAutofit/>
          </a:bodyPr>
          <a:p>
            <a:pPr indent="0" algn="ctr" defTabSz="914400">
              <a:lnSpc>
                <a:spcPct val="90000"/>
              </a:lnSpc>
              <a:spcBef>
                <a:spcPts val="1000"/>
              </a:spcBef>
              <a:buNone/>
              <a:tabLst>
                <a:tab pos="0" algn="l"/>
              </a:tabLst>
            </a:pPr>
            <a:r>
              <a:rPr lang="en-US" sz="1200" b="0" u="none" strike="noStrike">
                <a:solidFill>
                  <a:schemeClr val="dk1">
                    <a:tint val="75000"/>
                  </a:schemeClr>
                </a:solidFill>
                <a:uFillTx/>
                <a:latin typeface="Calibri" panose="020F0502020204030204"/>
                <a:ea typeface="Times New Roman" panose="02020603050405020304"/>
              </a:rPr>
              <a:t>©2020 John Wiley &amp; Sons, Inc. All rights reserved.</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Steps in Preparing a Worksheet</a:t>
            </a:r>
            <a:br>
              <a:rPr sz="4000"/>
            </a:br>
            <a:r>
              <a:rPr lang="en-US" sz="3100" b="1" u="none" strike="noStrike">
                <a:solidFill>
                  <a:srgbClr val="007787"/>
                </a:solidFill>
                <a:uFillTx/>
                <a:latin typeface="Calibri" panose="020F0502020204030204"/>
                <a:ea typeface="Calibri" panose="020F0502020204030204"/>
              </a:rPr>
              <a:t>Total Columns, Compute Net Income (Loss)</a:t>
            </a:r>
            <a:endParaRPr lang="en-US" sz="3100" b="0" u="none" strike="noStrike">
              <a:solidFill>
                <a:schemeClr val="dk1"/>
              </a:solidFill>
              <a:uFillTx/>
              <a:latin typeface="Times New Roman" panose="02020603050405020304"/>
            </a:endParaRPr>
          </a:p>
        </p:txBody>
      </p:sp>
      <p:pic>
        <p:nvPicPr>
          <p:cNvPr id="184" name="Picture Placeholder 13" descr="A worksheet format depicts the steps in preparing Trial Balance, Adjustments, Adjusted Trial balance, Income Statement, and Balance sheet. There are 6 columns displayed, the first column displays the Account Titles, and the other columns display the debit and credit amounts of Trial Balance, Adjustments, Adjusted Trial Balance, Income Statement, and Balance Sheet. The second, third, fourth, fifth, and sixth columns are further divided into two sub-columns labeled Debit and Credit, respectively. &#10;The selected accounts and their respective credit debit amounts are, Cash: Trial balance, 15,200 debit; Adjusted Trial Balance, 15,200 debit; Balance sheet, 15,200 debit. Supplies: Trial balance, 2,500 debit; Adjustments, (a) 1,500 credit; Adjusted Trial Balance, 1,000 debit; Balance sheet, 1,000 debit. Prepaid Insurance: Trial balance, 600 debit; Adjustments, (b) 50 credit; Adjusted Trial Balance, 550 debit; Balance sheet, 550 debit. Equipment: Trial balance, 5,000 debit; Adjusted Trial Balance, 5,000 debit; Balance sheet, 5,000 debit.  Notes Payable: Trial balance, 5,000 credit; Adjusted Trial Balance, 5,000 credit; Balance sheet, 5,000 credit. Accounts Payable: Trial balance, 2,500 credit; Adjusted Trial Balance, 2,500 credit; Balance sheet, 2,500 credit. Unearned Service Revenue: Trial balance, 1,200 credit; Adjustments, (d) 400 debit; Adjusted Trial Balance, 800 credit; Balance sheet, 800 credit. Common Stock: Trial balance, 10,000 credit; Adjusted Trial Balance, 10,000 credit; Balance sheet, 10,000. Dividends: Trial balance, 500 debit; Adjusted Trial Balance, 500 debit; Balance sheet, 500. Service Revenue: Trial balance, 10,000 credit; Adjustments, (d) 400 credit and (e) 200 credit; Adjusted Trial Balance, 10,600 credit; Income Statement, 10,600 credit. Salaries and Wages Expenses: Trial balance, 4,000 debit; Adjustments, (g) 1,200 debit; Adjusted Trial Balance, 5,200 debit; Income Statement, 5,200 debit. Rent Expense: Trial balance, 900 debit; Adjusted Trial Balance, 900 debit; Income Statement, 900 debit. The totaled amount of Trial balance’s debit is 28,700 and credit is 28,700. Supplies Expense: Adjustments, (a) 1,500 debit; Adjusted Trial Balance, 1500 debit; Income Statement, 1,500 debit.  Insurance Expense: Adjustments, (b) 50 debit; Adjusted Trial Balance, 50 debit; Income Statement, 50 debit. Accumulated Depreciation Equipment: Adjustments, (c) 40 credit; Adjusted Trial Balance, 40 credit; Balance sheet, 40 credit.  Depreciation Expense: Adjustments, (c) 40 debit; Adjusted Trial Balance, 40 debit; Income statement, 40 debit. Accounts Receivable: Adjustments, (e) 200 debit; Adjusted Trial Balance, 200; Balance sheet, 200 debit. Interest Expense: Adjustments, (f) 50 debit; Adjusted Trial Balance, 50 debit; Income Statement, 50 debit. Interest Payable: Adjustments, (f) 50 credit; Adjusted Trial Balance, 50 credit; Balance sheet, 50 credit. Salaries and wages payable: Adjustments, (g) 1,200; Adjusted Trial Balance, 1,200 credit; Balance sheet, 1,200 credit. The totaled amount of Adjustments’ debit is 3,440 and credit is 3,440. The totaled amount of adjusted trial balance’s debit is 30,190 and credit is 30,190. The totaled amount of adjusted trial balance’s debit is 30,190 and credit is 30,190. The totaled amount of Income Statement’s debit is 7,740 and credit is 10,600. The totaled amount of Balance sheet’s debit is 22,450 and credit is 19,590. The last line displays the Net income and totals. Net income: Income Statement, 2,860 debit; Balance sheet, 2,860 credit. Totals: Income statement, 10,600 debit and 10,600 credit; Balance sheet, 22,450 debit and 22,450 credit."/>
          <p:cNvPicPr/>
          <p:nvPr/>
        </p:nvPicPr>
        <p:blipFill>
          <a:blip r:embed="rId1"/>
          <a:stretch>
            <a:fillRect/>
          </a:stretch>
        </p:blipFill>
        <p:spPr>
          <a:xfrm>
            <a:off x="1895760" y="1605600"/>
            <a:ext cx="5352120" cy="4599360"/>
          </a:xfrm>
          <a:prstGeom prst="rect">
            <a:avLst/>
          </a:prstGeom>
          <a:ln w="0">
            <a:noFill/>
          </a:ln>
        </p:spPr>
      </p:pic>
      <p:sp>
        <p:nvSpPr>
          <p:cNvPr id="185"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Steps in Preparing a Worksheet</a:t>
            </a:r>
            <a:br>
              <a:rPr sz="4000"/>
            </a:br>
            <a:r>
              <a:rPr lang="en-US" sz="3100" b="1" u="none" strike="noStrike">
                <a:solidFill>
                  <a:srgbClr val="007787"/>
                </a:solidFill>
                <a:uFillTx/>
                <a:latin typeface="Calibri" panose="020F0502020204030204"/>
                <a:ea typeface="Calibri" panose="020F0502020204030204"/>
              </a:rPr>
              <a:t>Question</a:t>
            </a:r>
            <a:endParaRPr lang="en-US" sz="3100" b="0" u="none" strike="noStrike">
              <a:solidFill>
                <a:schemeClr val="dk1"/>
              </a:solidFill>
              <a:uFillTx/>
              <a:latin typeface="Times New Roman" panose="02020603050405020304"/>
            </a:endParaRPr>
          </a:p>
        </p:txBody>
      </p:sp>
      <p:sp>
        <p:nvSpPr>
          <p:cNvPr id="187"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indent="0" defTabSz="914400">
              <a:lnSpc>
                <a:spcPct val="100000"/>
              </a:lnSpc>
              <a:spcBef>
                <a:spcPts val="1300"/>
              </a:spcBef>
              <a:buNone/>
              <a:tabLst>
                <a:tab pos="0" algn="l"/>
              </a:tabLst>
            </a:pPr>
            <a:r>
              <a:rPr lang="en-US" sz="2600" b="0" u="none" strike="noStrike">
                <a:solidFill>
                  <a:schemeClr val="dk1"/>
                </a:solidFill>
                <a:uFillTx/>
                <a:latin typeface="Calibri" panose="020F0502020204030204"/>
                <a:ea typeface="Calibri" panose="020F0502020204030204"/>
              </a:rPr>
              <a:t>Net income is shown on a worksheet in the:</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1300"/>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income statement debit column only.</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1300"/>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balance sheet debit column only.</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1300"/>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income statement credit column and balance sheet debit column.</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1300"/>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income statement debit column and balance sheet credit column.</a:t>
            </a:r>
            <a:endParaRPr lang="en-US" sz="2600" b="0" u="none" strike="noStrike">
              <a:solidFill>
                <a:schemeClr val="dk1"/>
              </a:solidFill>
              <a:uFillTx/>
              <a:latin typeface="Times New Roman" panose="02020603050405020304"/>
            </a:endParaRPr>
          </a:p>
        </p:txBody>
      </p:sp>
      <p:sp>
        <p:nvSpPr>
          <p:cNvPr id="188"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Steps in Preparing a Worksheet</a:t>
            </a:r>
            <a:br>
              <a:rPr sz="4000"/>
            </a:br>
            <a:r>
              <a:rPr lang="en-US" sz="3100" b="1" u="none" strike="noStrike">
                <a:solidFill>
                  <a:srgbClr val="007787"/>
                </a:solidFill>
                <a:uFillTx/>
                <a:latin typeface="Calibri" panose="020F0502020204030204"/>
                <a:ea typeface="Calibri" panose="020F0502020204030204"/>
              </a:rPr>
              <a:t>Answer</a:t>
            </a:r>
            <a:endParaRPr lang="en-US" sz="3100" b="0" u="none" strike="noStrike">
              <a:solidFill>
                <a:schemeClr val="dk1"/>
              </a:solidFill>
              <a:uFillTx/>
              <a:latin typeface="Times New Roman" panose="02020603050405020304"/>
            </a:endParaRPr>
          </a:p>
        </p:txBody>
      </p:sp>
      <p:sp>
        <p:nvSpPr>
          <p:cNvPr id="190" name="PlaceHolder 2"/>
          <p:cNvSpPr>
            <a:spLocks noGrp="1"/>
          </p:cNvSpPr>
          <p:nvPr>
            <p:ph/>
          </p:nvPr>
        </p:nvSpPr>
        <p:spPr>
          <a:xfrm>
            <a:off x="304920" y="1752480"/>
            <a:ext cx="8534160" cy="3835080"/>
          </a:xfrm>
          <a:prstGeom prst="rect">
            <a:avLst/>
          </a:prstGeom>
          <a:noFill/>
          <a:ln w="0">
            <a:noFill/>
          </a:ln>
        </p:spPr>
        <p:txBody>
          <a:bodyPr lIns="90000" tIns="45000" rIns="90000" bIns="45000" anchor="t">
            <a:noAutofit/>
          </a:bodyPr>
          <a:p>
            <a:pPr indent="0" defTabSz="914400">
              <a:lnSpc>
                <a:spcPct val="100000"/>
              </a:lnSpc>
              <a:spcBef>
                <a:spcPts val="1300"/>
              </a:spcBef>
              <a:buNone/>
              <a:tabLst>
                <a:tab pos="0" algn="l"/>
              </a:tabLst>
            </a:pPr>
            <a:r>
              <a:rPr lang="en-US" sz="2600" b="0" u="none" strike="noStrike">
                <a:solidFill>
                  <a:schemeClr val="dk1"/>
                </a:solidFill>
                <a:uFillTx/>
                <a:latin typeface="Calibri" panose="020F0502020204030204"/>
                <a:ea typeface="Calibri" panose="020F0502020204030204"/>
              </a:rPr>
              <a:t>Net income is shown on a worksheet in the:</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1300"/>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income statement debit column only.</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1300"/>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balance sheet debit column only.</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1300"/>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income statement credit column and balance sheet debit column.</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1300"/>
              </a:spcBef>
              <a:buClr>
                <a:srgbClr val="911B21"/>
              </a:buClr>
              <a:buFont typeface="Arial" panose="020B0604020202020204"/>
              <a:buAutoNum type="alphaLcPeriod"/>
              <a:tabLst>
                <a:tab pos="0" algn="l"/>
              </a:tabLst>
            </a:pPr>
            <a:r>
              <a:rPr lang="en-US" sz="2600" b="0" u="none" strike="noStrike">
                <a:solidFill>
                  <a:srgbClr val="911621"/>
                </a:solidFill>
                <a:uFillTx/>
                <a:latin typeface="Calibri" panose="020F0502020204030204"/>
                <a:ea typeface="Calibri" panose="020F0502020204030204"/>
              </a:rPr>
              <a:t>Answer:</a:t>
            </a:r>
            <a:r>
              <a:rPr lang="en-US" sz="2600" b="0" u="none" strike="noStrike">
                <a:solidFill>
                  <a:schemeClr val="dk1"/>
                </a:solidFill>
                <a:uFillTx/>
                <a:latin typeface="Calibri" panose="020F0502020204030204"/>
                <a:ea typeface="Calibri" panose="020F0502020204030204"/>
              </a:rPr>
              <a:t> income statement debit column and balance sheet credit column.</a:t>
            </a:r>
            <a:endParaRPr lang="en-US" sz="2600" b="0" u="none" strike="noStrike">
              <a:solidFill>
                <a:schemeClr val="dk1"/>
              </a:solidFill>
              <a:uFillTx/>
              <a:latin typeface="Times New Roman" panose="02020603050405020304"/>
            </a:endParaRPr>
          </a:p>
        </p:txBody>
      </p:sp>
      <p:sp>
        <p:nvSpPr>
          <p:cNvPr id="191" name="PlaceHolder 3"/>
          <p:cNvSpPr>
            <a:spLocks noGrp="1"/>
          </p:cNvSpPr>
          <p:nvPr>
            <p:ph/>
          </p:nvPr>
        </p:nvSpPr>
        <p:spPr>
          <a:xfrm>
            <a:off x="304920" y="6477120"/>
            <a:ext cx="609120" cy="3045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IN" sz="1200" b="0" u="none" strike="noStrike">
                <a:solidFill>
                  <a:schemeClr val="dk1"/>
                </a:solidFill>
                <a:uFillTx/>
                <a:latin typeface="Calibri" panose="020F0502020204030204"/>
              </a:rPr>
              <a:t>L</a:t>
            </a:r>
            <a:r>
              <a:rPr lang="en-IN" sz="100" b="0" u="none" strike="noStrike">
                <a:solidFill>
                  <a:schemeClr val="dk1"/>
                </a:solidFill>
                <a:uFillTx/>
                <a:latin typeface="Calibri" panose="020F0502020204030204"/>
              </a:rPr>
              <a:t> </a:t>
            </a:r>
            <a:r>
              <a:rPr lang="en-IN"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Preparing Financial Statements from a Worksheet</a:t>
            </a:r>
            <a:endParaRPr lang="en-US" sz="4000" b="0" u="none" strike="noStrike">
              <a:solidFill>
                <a:schemeClr val="dk1"/>
              </a:solidFill>
              <a:uFillTx/>
              <a:latin typeface="Times New Roman" panose="02020603050405020304"/>
            </a:endParaRPr>
          </a:p>
        </p:txBody>
      </p:sp>
      <p:sp>
        <p:nvSpPr>
          <p:cNvPr id="193"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marL="457200" lvl="1" indent="-457200"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Income statement is prepared from the income statement columns. </a:t>
            </a:r>
            <a:endParaRPr lang="en-US" sz="28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Balance sheet and retained earnings statement are prepared from the balance sheet columns.</a:t>
            </a:r>
            <a:endParaRPr lang="en-US" sz="28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Companies can prepare financial statements before they journalize and post adjusting entries. </a:t>
            </a:r>
            <a:endParaRPr lang="en-US" sz="2800" b="0" u="none" strike="noStrike">
              <a:solidFill>
                <a:schemeClr val="dk1"/>
              </a:solidFill>
              <a:uFillTx/>
              <a:latin typeface="Times New Roman" panose="02020603050405020304"/>
            </a:endParaRPr>
          </a:p>
        </p:txBody>
      </p:sp>
      <p:sp>
        <p:nvSpPr>
          <p:cNvPr id="194"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Preparing Statements from a Worksheet</a:t>
            </a:r>
            <a:br>
              <a:rPr sz="4000"/>
            </a:br>
            <a:r>
              <a:rPr lang="en-US" sz="3100" b="1" u="none" strike="noStrike">
                <a:solidFill>
                  <a:srgbClr val="007787"/>
                </a:solidFill>
                <a:uFillTx/>
                <a:latin typeface="Calibri" panose="020F0502020204030204"/>
                <a:ea typeface="Calibri" panose="020F0502020204030204"/>
              </a:rPr>
              <a:t>Income Statement</a:t>
            </a:r>
            <a:endParaRPr lang="en-US" sz="3100" b="0" u="none" strike="noStrike">
              <a:solidFill>
                <a:schemeClr val="dk1"/>
              </a:solidFill>
              <a:uFillTx/>
              <a:latin typeface="Times New Roman" panose="02020603050405020304"/>
            </a:endParaRPr>
          </a:p>
        </p:txBody>
      </p:sp>
      <p:pic>
        <p:nvPicPr>
          <p:cNvPr id="196" name="Picture Placeholder 13" descr="An income statement displays a three-line heading consisting of the name of the company Pioneer Advertising Incorporated; the type of the statement: Income Statement; and the time period the statement covers: For the Month Ended October 31, 2022.  There are two sections in the statement. The first section is labeled Revenues. Immediately below revenues, service revenue is displayed slightly indented with the $10,600 amount, displayed adjacent to the service revenue label in the second of the two numeric columns. The second section is labeled as Expenses. The following account labels are listed immediately below the Expenses section label, slightly indented, with the respective amounts for each account listed in the first numeric column: Salaries and wages expense, $5,200; Supplies expense, 1,500; Rent expense, 900; Insurance expense, 50; Interest expense, 50; and Depreciation expense, 40. Next, Total expenses is displayed, with its amount of 7,740 in the second numeric column. The last line of the income statement displays, Net income, in the first column with the respective amount of $2,860 in the last column."/>
          <p:cNvPicPr/>
          <p:nvPr/>
        </p:nvPicPr>
        <p:blipFill>
          <a:blip r:embed="rId1"/>
          <a:stretch>
            <a:fillRect/>
          </a:stretch>
        </p:blipFill>
        <p:spPr>
          <a:xfrm>
            <a:off x="578880" y="1886040"/>
            <a:ext cx="8015040" cy="4083120"/>
          </a:xfrm>
          <a:prstGeom prst="rect">
            <a:avLst/>
          </a:prstGeom>
          <a:ln w="0">
            <a:noFill/>
          </a:ln>
        </p:spPr>
      </p:pic>
      <p:sp>
        <p:nvSpPr>
          <p:cNvPr id="197"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Preparing Statements from a Worksheet</a:t>
            </a:r>
            <a:br>
              <a:rPr sz="4000"/>
            </a:br>
            <a:r>
              <a:rPr lang="en-US" sz="3100" b="1" u="none" strike="noStrike">
                <a:solidFill>
                  <a:srgbClr val="007787"/>
                </a:solidFill>
                <a:uFillTx/>
                <a:latin typeface="Calibri" panose="020F0502020204030204"/>
                <a:ea typeface="Calibri" panose="020F0502020204030204"/>
              </a:rPr>
              <a:t>Retained Earnings Statement</a:t>
            </a:r>
            <a:endParaRPr lang="en-US" sz="3100" b="0" u="none" strike="noStrike">
              <a:solidFill>
                <a:schemeClr val="dk1"/>
              </a:solidFill>
              <a:uFillTx/>
              <a:latin typeface="Times New Roman" panose="02020603050405020304"/>
            </a:endParaRPr>
          </a:p>
        </p:txBody>
      </p:sp>
      <p:pic>
        <p:nvPicPr>
          <p:cNvPr id="199" name="Picture Placeholder 13" descr="A retained earnings statement displays a three-line heading consisting of the name of the company, Pioneer Advertising Incorporated; type of statement Retained Earnings Statement; and the time period the statement covers, For the Month Ended October 31, 2022. There are two columns in this statement, the first displaying labels and the other displaying the respective amounts. The first line of the statement displays: Retained Earnings, October 1, with a $0 amount in the second column. The next line shows: Add: Net income, with the 2,860 income amount appearing in the second column. The beginning amount of 0 and the amount of net income are added together and the subtotal is displayed as 2,860 in line 3 in the third column. The next line displays: Less: Dividends, in the first column with the amount of 500 in the second column. The total is labeled as: Retained earnings, October 31, with the amount of $2,360 in the second column resulting from subtracting the 500 dividend from the 2,860 subtotal."/>
          <p:cNvPicPr/>
          <p:nvPr/>
        </p:nvPicPr>
        <p:blipFill>
          <a:blip r:embed="rId1"/>
          <a:stretch>
            <a:fillRect/>
          </a:stretch>
        </p:blipFill>
        <p:spPr>
          <a:xfrm>
            <a:off x="545040" y="2391840"/>
            <a:ext cx="8053920" cy="2741760"/>
          </a:xfrm>
          <a:prstGeom prst="rect">
            <a:avLst/>
          </a:prstGeom>
          <a:ln w="0">
            <a:noFill/>
          </a:ln>
        </p:spPr>
      </p:pic>
      <p:sp>
        <p:nvSpPr>
          <p:cNvPr id="200"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Preparing Statements from a Worksheet</a:t>
            </a:r>
            <a:br>
              <a:rPr sz="4000"/>
            </a:br>
            <a:r>
              <a:rPr lang="en-US" sz="3100" b="1" u="none" strike="noStrike">
                <a:solidFill>
                  <a:srgbClr val="007787"/>
                </a:solidFill>
                <a:uFillTx/>
                <a:latin typeface="Calibri" panose="020F0502020204030204"/>
                <a:ea typeface="Calibri" panose="020F0502020204030204"/>
              </a:rPr>
              <a:t>Balance Sheet</a:t>
            </a:r>
            <a:endParaRPr lang="en-US" sz="3100" b="0" u="none" strike="noStrike">
              <a:solidFill>
                <a:schemeClr val="dk1"/>
              </a:solidFill>
              <a:uFillTx/>
              <a:latin typeface="Times New Roman" panose="02020603050405020304"/>
            </a:endParaRPr>
          </a:p>
        </p:txBody>
      </p:sp>
      <p:pic>
        <p:nvPicPr>
          <p:cNvPr id="202" name="Picture Placeholder 14" descr="A balance sheet displays a three-line heading consisting of the name of the company, Pioneer Advertising Incorporated; the type of the statement, Balance sheet; and the date, October 31, 2022. This illustration displays the Assets section of the statement, with the label, Assets, centered and shown in bold type, with 4 subsections listed below. There are 3 columns displayed, the first displaying account names and the other two numeric columns displaying the respective amounts and totals. The following 6 account names are indented slightly in this section, and the respective amounts are: Cash, $15,200; Accounts receivable, 200; Supplies, 1,000; Prepaid insurance, 550 are listed in the second numeric column. Equipment, $5,000 is displayed under first numeric column; Less: Accumulated depreciation – equipment is listed in the first column with 40 listed in the first numeric column and for the same account name, 4,960 listed in the second numeric column. Immediately below with slight indention appears the Total Assets. The respective amount $ 21,910 is listed in the second numeric column. The Liabilities and stockholders’ equity contains two subsections. The first subsection, current liabilities, is displayed in the first column. Immediately under this are the following account names slightly indented with the respective amounts listed in the first numeric column: Notes Payable, $5,000; Accounts Payable, 2,500; Interest Payable, 50; Unearned Service Revenue Payable, 800; Salaries and Wages Payable, 1,200; Total liabilities is displayed in the second numeric column as $9,550. The second subsection, Stockholders’ Equity, is displayed in the first column. Immediately under this are the following account names slightly indented with the respective amounts listed in the first numeric column: common stock, 10,000; Retained Earnings, 2,360. The total stockholders’ equity is listed in the second numeric column as 12,360. The total liabilities and stockholders’ equity is listed in the second numeric column as $21,910."/>
          <p:cNvPicPr/>
          <p:nvPr/>
        </p:nvPicPr>
        <p:blipFill>
          <a:blip r:embed="rId1"/>
          <a:stretch>
            <a:fillRect/>
          </a:stretch>
        </p:blipFill>
        <p:spPr>
          <a:xfrm>
            <a:off x="1764360" y="1637640"/>
            <a:ext cx="5614920" cy="4583160"/>
          </a:xfrm>
          <a:prstGeom prst="rect">
            <a:avLst/>
          </a:prstGeom>
          <a:ln w="0">
            <a:noFill/>
          </a:ln>
        </p:spPr>
      </p:pic>
      <p:sp>
        <p:nvSpPr>
          <p:cNvPr id="203"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Preparing Adjusting Entries from a Worksheet</a:t>
            </a:r>
            <a:endParaRPr lang="en-US" sz="4000" b="0" u="none" strike="noStrike">
              <a:solidFill>
                <a:schemeClr val="dk1"/>
              </a:solidFill>
              <a:uFillTx/>
              <a:latin typeface="Times New Roman" panose="02020603050405020304"/>
            </a:endParaRPr>
          </a:p>
        </p:txBody>
      </p:sp>
      <p:sp>
        <p:nvSpPr>
          <p:cNvPr id="205"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marL="457200" lvl="1" indent="-457200"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Adjusting entries are prepared from the adjustments columns of the worksheet.</a:t>
            </a:r>
            <a:endParaRPr lang="en-US" sz="28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Journalizing and posting of adjusting entries follows the preparation of financial statements when a worksheet is used.</a:t>
            </a:r>
            <a:endParaRPr lang="en-US" sz="2800" b="0" u="none" strike="noStrike">
              <a:solidFill>
                <a:schemeClr val="dk1"/>
              </a:solidFill>
              <a:uFillTx/>
              <a:latin typeface="Times New Roman" panose="02020603050405020304"/>
            </a:endParaRPr>
          </a:p>
        </p:txBody>
      </p:sp>
      <p:sp>
        <p:nvSpPr>
          <p:cNvPr id="206"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DO IT! 1: Worksheet</a:t>
            </a:r>
            <a:endParaRPr lang="en-US" sz="3600" b="0" u="none" strike="noStrike">
              <a:solidFill>
                <a:schemeClr val="dk1"/>
              </a:solidFill>
              <a:uFillTx/>
              <a:latin typeface="Times New Roman" panose="02020603050405020304"/>
            </a:endParaRPr>
          </a:p>
        </p:txBody>
      </p:sp>
      <p:sp>
        <p:nvSpPr>
          <p:cNvPr id="208" name="PlaceHolder 2"/>
          <p:cNvSpPr>
            <a:spLocks noGrp="1"/>
          </p:cNvSpPr>
          <p:nvPr>
            <p:ph/>
          </p:nvPr>
        </p:nvSpPr>
        <p:spPr>
          <a:xfrm>
            <a:off x="304920" y="1752480"/>
            <a:ext cx="8534160" cy="125532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0" u="none" strike="noStrike">
                <a:solidFill>
                  <a:schemeClr val="dk1"/>
                </a:solidFill>
                <a:uFillTx/>
                <a:latin typeface="Calibri" panose="020F0502020204030204"/>
                <a:ea typeface="Calibri" panose="020F0502020204030204"/>
              </a:rPr>
              <a:t>Susan Elbe is preparing a worksheet. Explain to Susan how she should extend the following adjusted trial balance accounts to the financial statement columns of the worksheet.</a:t>
            </a:r>
            <a:endParaRPr lang="en-US" sz="2600" b="0" u="none" strike="noStrike">
              <a:solidFill>
                <a:schemeClr val="dk1"/>
              </a:solidFill>
              <a:uFillTx/>
              <a:latin typeface="Times New Roman" panose="02020603050405020304"/>
            </a:endParaRPr>
          </a:p>
        </p:txBody>
      </p:sp>
      <p:graphicFrame>
        <p:nvGraphicFramePr>
          <p:cNvPr id="209" name="Table Placeholder 15"/>
          <p:cNvGraphicFramePr/>
          <p:nvPr/>
        </p:nvGraphicFramePr>
        <p:xfrm>
          <a:off x="573480" y="3328200"/>
          <a:ext cx="8001720" cy="2526840"/>
        </p:xfrm>
        <a:graphic>
          <a:graphicData uri="http://schemas.openxmlformats.org/drawingml/2006/table">
            <a:tbl>
              <a:tblPr/>
              <a:tblGrid>
                <a:gridCol w="3998160"/>
                <a:gridCol w="4003560"/>
              </a:tblGrid>
              <a:tr h="420840">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Cash</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Balance sheet (debit column)</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r>
              <a:tr h="420840">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Accumulated Depreciation-Equipment</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Balance sheet (credit column)</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r>
              <a:tr h="420840">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Accounts Payable</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Balance sheet (credit column)</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r>
              <a:tr h="420840">
                <a:tc>
                  <a:txBody>
                    <a:bodyPr>
                      <a:spAutoFit/>
                    </a:bodyPr>
                    <a:p>
                      <a:pPr defTabSz="914400">
                        <a:lnSpc>
                          <a:spcPct val="100000"/>
                        </a:lnSpc>
                      </a:pPr>
                      <a:r>
                        <a:rPr lang="en-US" sz="1800" b="0" u="none" strike="noStrike">
                          <a:solidFill>
                            <a:schemeClr val="dk1"/>
                          </a:solidFill>
                          <a:uFillTx/>
                          <a:latin typeface="Calibri" panose="020F0502020204030204"/>
                        </a:rPr>
                        <a:t>Dividends</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Balance sheet (debit column)</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r>
              <a:tr h="420840">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Service Revenue</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Income statement (credit column)</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r>
              <a:tr h="420840">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Salaries and Wages Expense</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Income statement (debit column)</a:t>
                      </a:r>
                      <a:endParaRPr lang="en-US" sz="1800" b="0" u="none" strike="noStrike">
                        <a:solidFill>
                          <a:srgbClr val="000000"/>
                        </a:solidFill>
                        <a:uFillTx/>
                        <a:latin typeface="Arial" panose="020B0604020202020204"/>
                      </a:endParaRPr>
                    </a:p>
                  </a:txBody>
                  <a:tcPr anchor="t">
                    <a:lnL>
                      <a:noFill/>
                    </a:lnL>
                    <a:lnR>
                      <a:noFill/>
                    </a:lnR>
                    <a:lnT>
                      <a:noFill/>
                    </a:lnT>
                    <a:lnB>
                      <a:noFill/>
                    </a:lnB>
                    <a:noFill/>
                  </a:tcPr>
                </a:tc>
              </a:tr>
            </a:tbl>
          </a:graphicData>
        </a:graphic>
      </p:graphicFrame>
      <p:sp>
        <p:nvSpPr>
          <p:cNvPr id="210"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0" y="457200"/>
            <a:ext cx="9143640" cy="974880"/>
          </a:xfrm>
          <a:prstGeom prst="rect">
            <a:avLst/>
          </a:prstGeom>
          <a:solidFill>
            <a:srgbClr val="E2F3F8"/>
          </a:solidFill>
          <a:ln w="0">
            <a:noFill/>
          </a:ln>
        </p:spPr>
        <p:txBody>
          <a:bodyPr lIns="91440" tIns="45720" rIns="91440" bIns="45720" anchor="t">
            <a:normAutofit/>
          </a:bodyPr>
          <a:p>
            <a:pPr indent="0" defTabSz="914400">
              <a:lnSpc>
                <a:spcPct val="90000"/>
              </a:lnSpc>
              <a:buNone/>
            </a:pPr>
            <a:r>
              <a:rPr lang="en-US" sz="2800" b="1" u="none" strike="noStrike">
                <a:solidFill>
                  <a:srgbClr val="911621"/>
                </a:solidFill>
                <a:uFillTx/>
                <a:latin typeface="Calibri" panose="020F0502020204030204"/>
                <a:ea typeface="Calibri" panose="020F0502020204030204"/>
              </a:rPr>
              <a:t>LEARNING OBJECTIVE 2</a:t>
            </a:r>
            <a:br>
              <a:rPr sz="2800"/>
            </a:br>
            <a:r>
              <a:rPr lang="en-IN" sz="2800" b="1" u="none" strike="noStrike">
                <a:solidFill>
                  <a:schemeClr val="dk1"/>
                </a:solidFill>
                <a:uFillTx/>
                <a:latin typeface="Calibri" panose="020F0502020204030204"/>
                <a:ea typeface="Calibri" panose="020F0502020204030204"/>
              </a:rPr>
              <a:t>Prepare Closing Entries and a Post-Closing Trial Balance</a:t>
            </a:r>
            <a:endParaRPr lang="en-US" sz="2800" b="0" u="none" strike="noStrike">
              <a:solidFill>
                <a:schemeClr val="dk1"/>
              </a:solidFill>
              <a:uFillTx/>
              <a:latin typeface="Times New Roman" panose="02020603050405020304"/>
            </a:endParaRPr>
          </a:p>
        </p:txBody>
      </p:sp>
      <p:sp>
        <p:nvSpPr>
          <p:cNvPr id="212" name="PlaceHolder 2"/>
          <p:cNvSpPr>
            <a:spLocks noGrp="1"/>
          </p:cNvSpPr>
          <p:nvPr>
            <p:ph/>
          </p:nvPr>
        </p:nvSpPr>
        <p:spPr>
          <a:xfrm>
            <a:off x="304920" y="1752480"/>
            <a:ext cx="8534160" cy="97488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800" b="0" u="none" strike="noStrike">
                <a:solidFill>
                  <a:schemeClr val="dk1"/>
                </a:solidFill>
                <a:uFillTx/>
                <a:latin typeface="Calibri" panose="020F0502020204030204"/>
                <a:ea typeface="Calibri" panose="020F0502020204030204"/>
              </a:rPr>
              <a:t>At the end of the accounting period, the company makes the accounts ready for the next period.</a:t>
            </a:r>
            <a:endParaRPr lang="en-US" sz="2800" b="0" u="none" strike="noStrike">
              <a:solidFill>
                <a:schemeClr val="dk1"/>
              </a:solidFill>
              <a:uFillTx/>
              <a:latin typeface="Times New Roman" panose="02020603050405020304"/>
            </a:endParaRPr>
          </a:p>
        </p:txBody>
      </p:sp>
      <p:pic>
        <p:nvPicPr>
          <p:cNvPr id="213" name="Picture Placeholder 13" descr="An illustration depicts the difference between Temporary accounts versus Permanent accounts. Temporary accounts are closed accounts and consist of: All revenue accounts; All expense accounts; and Dividends. Permanent accounts are not closed and consist of: All asset accounts; All liability accounts; and Stockholders’ equity."/>
          <p:cNvPicPr/>
          <p:nvPr/>
        </p:nvPicPr>
        <p:blipFill>
          <a:blip r:embed="rId1"/>
          <a:stretch>
            <a:fillRect/>
          </a:stretch>
        </p:blipFill>
        <p:spPr>
          <a:xfrm>
            <a:off x="449640" y="2906280"/>
            <a:ext cx="8244000" cy="3216960"/>
          </a:xfrm>
          <a:prstGeom prst="rect">
            <a:avLst/>
          </a:prstGeom>
          <a:ln w="0">
            <a:noFill/>
          </a:ln>
        </p:spPr>
      </p:pic>
      <p:sp>
        <p:nvSpPr>
          <p:cNvPr id="214"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2</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277200" y="466560"/>
            <a:ext cx="8543520" cy="974880"/>
          </a:xfrm>
          <a:prstGeom prst="rect">
            <a:avLst/>
          </a:prstGeom>
          <a:noFill/>
          <a:ln w="0">
            <a:noFill/>
          </a:ln>
        </p:spPr>
        <p:txBody>
          <a:bodyPr lIns="91440" tIns="45720" rIns="91440" bIns="45720" anchor="t">
            <a:normAutofit/>
          </a:bodyPr>
          <a:p>
            <a:pPr indent="0" defTabSz="914400">
              <a:lnSpc>
                <a:spcPct val="90000"/>
              </a:lnSpc>
              <a:buNone/>
            </a:pPr>
            <a:r>
              <a:rPr lang="en-IN" sz="4000" b="1" u="none" strike="noStrike">
                <a:solidFill>
                  <a:srgbClr val="007787"/>
                </a:solidFill>
                <a:uFillTx/>
                <a:latin typeface="Calibri" panose="020F0502020204030204"/>
                <a:ea typeface="Calibri" panose="020F0502020204030204"/>
              </a:rPr>
              <a:t>Financial Accounting  </a:t>
            </a:r>
            <a:endParaRPr lang="en-US" sz="4000" b="0" u="none" strike="noStrike">
              <a:solidFill>
                <a:schemeClr val="dk1"/>
              </a:solidFill>
              <a:uFillTx/>
              <a:latin typeface="Times New Roman" panose="02020603050405020304"/>
            </a:endParaRPr>
          </a:p>
        </p:txBody>
      </p:sp>
      <p:pic>
        <p:nvPicPr>
          <p:cNvPr id="162" name="Picture 2" descr="The cover image of the book titled “Financial Accounting ELEVENTH EDITION.” Below the book title shows top view of rowers rowing a boat. Text on the cover page reads, Weygandt, Kimmel, Kieso, team for success."/>
          <p:cNvPicPr/>
          <p:nvPr/>
        </p:nvPicPr>
        <p:blipFill>
          <a:blip r:embed="rId1"/>
          <a:stretch>
            <a:fillRect/>
          </a:stretch>
        </p:blipFill>
        <p:spPr>
          <a:xfrm>
            <a:off x="2759040" y="1629360"/>
            <a:ext cx="3625560" cy="46393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Preparing Closing Entries</a:t>
            </a:r>
            <a:br>
              <a:rPr sz="4000"/>
            </a:br>
            <a:r>
              <a:rPr lang="en-US" sz="3100" b="1" u="none" strike="noStrike">
                <a:solidFill>
                  <a:srgbClr val="007787"/>
                </a:solidFill>
                <a:uFillTx/>
                <a:latin typeface="Calibri" panose="020F0502020204030204"/>
                <a:ea typeface="Calibri" panose="020F0502020204030204"/>
              </a:rPr>
              <a:t>Purpose</a:t>
            </a:r>
            <a:endParaRPr lang="en-US" sz="3100" b="0" u="none" strike="noStrike">
              <a:solidFill>
                <a:schemeClr val="dk1"/>
              </a:solidFill>
              <a:uFillTx/>
              <a:latin typeface="Times New Roman" panose="02020603050405020304"/>
            </a:endParaRPr>
          </a:p>
        </p:txBody>
      </p:sp>
      <p:sp>
        <p:nvSpPr>
          <p:cNvPr id="216"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800" b="1" u="none" strike="noStrike">
                <a:solidFill>
                  <a:schemeClr val="dk1"/>
                </a:solidFill>
                <a:uFillTx/>
                <a:latin typeface="Calibri" panose="020F0502020204030204"/>
                <a:ea typeface="Calibri" panose="020F0502020204030204"/>
              </a:rPr>
              <a:t>Closing entries </a:t>
            </a:r>
            <a:r>
              <a:rPr lang="en-US" sz="2800" b="0" u="none" strike="noStrike">
                <a:solidFill>
                  <a:schemeClr val="dk1"/>
                </a:solidFill>
                <a:uFillTx/>
                <a:latin typeface="Calibri" panose="020F0502020204030204"/>
                <a:ea typeface="Calibri" panose="020F0502020204030204"/>
              </a:rPr>
              <a:t>formally recognize in the ledger the transfer of </a:t>
            </a:r>
            <a:endParaRPr lang="en-US" sz="28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tabLst>
                <a:tab pos="0" algn="l"/>
              </a:tabLst>
            </a:pPr>
            <a:r>
              <a:rPr lang="en-US" sz="2800" b="0" u="none" strike="noStrike">
                <a:solidFill>
                  <a:schemeClr val="dk1"/>
                </a:solidFill>
                <a:uFillTx/>
                <a:latin typeface="Calibri" panose="020F0502020204030204"/>
                <a:ea typeface="Calibri" panose="020F0502020204030204"/>
              </a:rPr>
              <a:t>net income (or net loss) and </a:t>
            </a:r>
            <a:endParaRPr lang="en-US" sz="28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tabLst>
                <a:tab pos="0" algn="l"/>
              </a:tabLst>
            </a:pPr>
            <a:r>
              <a:rPr lang="en-US" sz="2800" b="0" u="none" strike="noStrike">
                <a:solidFill>
                  <a:schemeClr val="dk1"/>
                </a:solidFill>
                <a:uFillTx/>
                <a:latin typeface="Calibri" panose="020F0502020204030204"/>
                <a:ea typeface="Calibri" panose="020F0502020204030204"/>
              </a:rPr>
              <a:t>Dividends </a:t>
            </a:r>
            <a:endParaRPr lang="en-US" sz="28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800" b="0" u="none" strike="noStrike">
                <a:solidFill>
                  <a:schemeClr val="dk1"/>
                </a:solidFill>
                <a:uFillTx/>
                <a:latin typeface="Calibri" panose="020F0502020204030204"/>
                <a:ea typeface="Calibri" panose="020F0502020204030204"/>
              </a:rPr>
              <a:t>to Retained Earnings.</a:t>
            </a:r>
            <a:endParaRPr lang="en-US" sz="28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800" b="0" u="none" strike="noStrike">
                <a:solidFill>
                  <a:schemeClr val="dk1"/>
                </a:solidFill>
                <a:uFillTx/>
                <a:latin typeface="Calibri" panose="020F0502020204030204"/>
                <a:ea typeface="Calibri" panose="020F0502020204030204"/>
              </a:rPr>
              <a:t>Companies generally journalize and post closing entries only at the end of the annual accounting period.</a:t>
            </a:r>
            <a:endParaRPr lang="en-US" sz="28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800" b="0" u="none" strike="noStrike">
                <a:solidFill>
                  <a:schemeClr val="dk1"/>
                </a:solidFill>
                <a:uFillTx/>
                <a:latin typeface="Calibri" panose="020F0502020204030204"/>
                <a:ea typeface="Calibri" panose="020F0502020204030204"/>
              </a:rPr>
              <a:t>Closing entries produce a zero balance in each temporary account.</a:t>
            </a:r>
            <a:endParaRPr lang="en-US" sz="2800" b="0" u="none" strike="noStrike">
              <a:solidFill>
                <a:schemeClr val="dk1"/>
              </a:solidFill>
              <a:uFillTx/>
              <a:latin typeface="Times New Roman" panose="02020603050405020304"/>
            </a:endParaRPr>
          </a:p>
        </p:txBody>
      </p:sp>
      <p:sp>
        <p:nvSpPr>
          <p:cNvPr id="217"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2</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Preparing Closing Entries</a:t>
            </a:r>
            <a:br>
              <a:rPr sz="4000"/>
            </a:br>
            <a:r>
              <a:rPr lang="en-US" sz="3100" b="1" u="none" strike="noStrike">
                <a:solidFill>
                  <a:srgbClr val="007787"/>
                </a:solidFill>
                <a:uFillTx/>
                <a:latin typeface="Calibri" panose="020F0502020204030204"/>
                <a:ea typeface="Calibri" panose="020F0502020204030204"/>
              </a:rPr>
              <a:t>Diagram of Closing Process-Corporation</a:t>
            </a:r>
            <a:endParaRPr lang="en-US" sz="3100" b="0" u="none" strike="noStrike">
              <a:solidFill>
                <a:schemeClr val="dk1"/>
              </a:solidFill>
              <a:uFillTx/>
              <a:latin typeface="Times New Roman" panose="02020603050405020304"/>
            </a:endParaRPr>
          </a:p>
        </p:txBody>
      </p:sp>
      <p:pic>
        <p:nvPicPr>
          <p:cNvPr id="219" name="Picture Placeholder 13" descr="A diagram illustrates the closing process for various accounts. It begins with Revenue Accounts and Expense Accounts, which lead to Income Summary. Income Summary leads to Retained Earnings. Dividends lead directly to Retained Earnings. The key shows the following four entries. From Revenue Accounts to Income Summary: 1. Close Revenues to Income Summary. From Expense Accounts to Income Summary: 2. Close Expenses to Income Summary. From Income Summary to Retained Earnings: 3. Close Income Summary to Retained Earnings. From Dividends to Retained Earnings: 4. Close Dividends to Retained Earnings."/>
          <p:cNvPicPr/>
          <p:nvPr/>
        </p:nvPicPr>
        <p:blipFill>
          <a:blip r:embed="rId1"/>
          <a:stretch>
            <a:fillRect/>
          </a:stretch>
        </p:blipFill>
        <p:spPr>
          <a:xfrm>
            <a:off x="902880" y="1611000"/>
            <a:ext cx="7337520" cy="4569120"/>
          </a:xfrm>
          <a:prstGeom prst="rect">
            <a:avLst/>
          </a:prstGeom>
          <a:ln w="0">
            <a:noFill/>
          </a:ln>
        </p:spPr>
      </p:pic>
      <p:sp>
        <p:nvSpPr>
          <p:cNvPr id="220"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2</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Preparing Closing Entries</a:t>
            </a:r>
            <a:br>
              <a:rPr sz="4000"/>
            </a:br>
            <a:r>
              <a:rPr lang="en-US" sz="3100" b="1" u="none" strike="noStrike">
                <a:solidFill>
                  <a:srgbClr val="007787"/>
                </a:solidFill>
                <a:uFillTx/>
                <a:latin typeface="Calibri" panose="020F0502020204030204"/>
                <a:ea typeface="Calibri" panose="020F0502020204030204"/>
              </a:rPr>
              <a:t>Closing Entries Journalized</a:t>
            </a:r>
            <a:endParaRPr lang="en-US" sz="3100" b="0" u="none" strike="noStrike">
              <a:solidFill>
                <a:schemeClr val="dk1"/>
              </a:solidFill>
              <a:uFillTx/>
              <a:latin typeface="Times New Roman" panose="02020603050405020304"/>
            </a:endParaRPr>
          </a:p>
        </p:txBody>
      </p:sp>
      <p:pic>
        <p:nvPicPr>
          <p:cNvPr id="222" name="Picture Placeholder 13" descr="A General Journal illustrates the closing entries on October 31, 2022, for Pioneer Advertising. This illustration displays a label at the top with the label, General Journal, centered. The next line displays four column headings of the journal as Date, Account Titles and Explanation, Debit, and Credit.  Immediately under the Date column label, 2022 is displayed followed by October 31 for all the transactions.&#10;Four closing entries are listed.&#10;The debit part of the transaction (1) is recorded by displaying the account name, Service Revenue, reference 400, 10,600 debit; The second part of the transaction is illustrated by displaying the credit account name, Income Summary, reference 350, 10,600 credit, which is slightly indented on the next line in the Account Titles and Explanation section. Just below the Income Summary account name and slightly indented appears the description of the journal entry as: To close revenue account.&#10;The debit part of the transaction (2) is recorded by displaying the account name, Income Summary, reference 350, 7,740 debit; The second part of the transaction is illustrated by displaying the slightly indented credit account names, Supplies Expense, reference 631, 1,500 credit; Depreciation Expense, reference 711, 40 credit; Insurance Expense, reference 722, 50 credit; Salaries and Wages Expense, reference 726, 5,200 credit; Rent Expense, reference 729, 900 credit; Interest Expense, reference 905, 50 Credit; Just below the Interest Expense name and slightly indented appears the description of the journal entry as: To close expense accounts.&#10;The debit part of the transaction (3) is recorded by displaying the account name, Income Summary, reference 350, 2,860 debit; The second part of the transaction is illustrated by displaying the slightly indented credit account name, Retained Earnings, reference 320, 2,860 credit; Just below the Retained Earnings name and slightly indented appears the description of the journal entry as: To close net income to retained earnings.&#10;The debit part of the transaction (4) is recorded by displaying the account name, Retained Earnings, reference 320, 500 debit; The second part of the transaction is illustrated by displaying the slightly indented credit account name, Dividends, 332 reference, 500 credit; Just below the Dividends name and slightly indented appears the description of the journal entry as: To close dividends to retained earnings."/>
          <p:cNvPicPr/>
          <p:nvPr/>
        </p:nvPicPr>
        <p:blipFill>
          <a:blip r:embed="rId1"/>
          <a:stretch>
            <a:fillRect/>
          </a:stretch>
        </p:blipFill>
        <p:spPr>
          <a:xfrm>
            <a:off x="1784880" y="1577160"/>
            <a:ext cx="5574240" cy="4637160"/>
          </a:xfrm>
          <a:prstGeom prst="rect">
            <a:avLst/>
          </a:prstGeom>
          <a:ln w="0">
            <a:noFill/>
          </a:ln>
        </p:spPr>
      </p:pic>
      <p:sp>
        <p:nvSpPr>
          <p:cNvPr id="223"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2</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Preparing Closing Entries</a:t>
            </a:r>
            <a:br>
              <a:rPr sz="4000"/>
            </a:br>
            <a:r>
              <a:rPr lang="en-US" sz="3100" b="1" u="none" strike="noStrike">
                <a:solidFill>
                  <a:srgbClr val="007787"/>
                </a:solidFill>
                <a:uFillTx/>
                <a:latin typeface="Calibri" panose="020F0502020204030204"/>
                <a:ea typeface="Calibri" panose="020F0502020204030204"/>
              </a:rPr>
              <a:t>Posting of Closing Entries</a:t>
            </a:r>
            <a:endParaRPr lang="en-US" sz="3100" b="0" u="none" strike="noStrike">
              <a:solidFill>
                <a:schemeClr val="dk1"/>
              </a:solidFill>
              <a:uFillTx/>
              <a:latin typeface="Times New Roman" panose="02020603050405020304"/>
            </a:endParaRPr>
          </a:p>
        </p:txBody>
      </p:sp>
      <p:pic>
        <p:nvPicPr>
          <p:cNvPr id="225" name="Picture Placeholder 13" descr="An illustration depicts 10 T-accounts forming the process of Posting of closing entries.&#10;A T-account at the right is titled Service Revenue 400. The left (debit) side shows the balance amount of (1) 10,600. Three amounts of 10,000; 400; and 200 and the balance amount of 10,600 are displayed on the right (credit) side.&#10;The Service Revenue T-account leads to another T-account named Income Summary 350.&#10;In the Income Summary T-account, the left (debit) side shows an amount of (2) 7,740 and the balance amount of 2,860. The right (credit) side shows an amount of (1) 10,600 and the balance amount of 2,860.&#10;The income summary T-account further leads to another T-account under it labeled Retained Earnings 320.&#10;In the Retained Earnings 320, the left (debit) side shows an amount of (4) 500. The right (credit) side shows the amount of (3) 2,860 and the balance of 2,360.&#10;A T-account named Dividends 332 is present below the Retained Earnings T-account.&#10;In the Dividends T-account, the left (debit) side shows an amount of 500 and the balance amount of 500. The right (credit) side shows the balance amount of (4) 500.&#10;The Dividends T-account leads to the retained earnings.&#10;Six T-accounts are set one below the other from top to bottom are present at the left. In the first T-account labeled Supplies Expense 631, the left side shows the amount, 1,500, and the balance amount, 1,500, The balance amount of (2) 1,500 is displayed on the right (credit) side. In the second T-account labeled Depreciation Expense 711, the left side shows the amount, 40, and the balance amount, 40 The balance amount of (2) 40 is displayed on the right (credit) side. In the third T-account labeled Insurance Expense 722, the left side shows the amount 50 and the balance amount 50. The balance amount of (2) 50 is displayed on the right (credit) side. In the fourth T-account labeled Salaries and Wages Expense 726, the left side shows two amounts and one balance amount as 4000, 1,200 and the balance amount 5200. The balance amount of (2) 5,200 is displayed on the right (credit) side. In the fifth T-account labeled Rent Expense 729, the left side shows the amount 900, and the balance amount, 900 The balance amount of (2) 900 is posted on the right (credit) side. In the sixth T-account named Interest Expense 905, the left side shows two amounts as 50, and the balance amount 50. The balance amount of (2) 50 is posted on the right (credit) side.&#10;From all the six T-accounts, an arrow leads to Income summary.&#10;The key shows the following four entries. From Service Revenue to Income Summary: 1. Close Revenues to Income Summary. From Interest expense to Supplies Expense: 2. Close Expenses to Income Summary. From all the six T-accounts to Income summary: 2. Close Expenses to Income Summary. From Income summary to retained earnings: 3. Close Income Summary to Retained Earnings. From Dividends to Retained Earnings: 4. Close Dividends to Retained Earnings."/>
          <p:cNvPicPr/>
          <p:nvPr/>
        </p:nvPicPr>
        <p:blipFill>
          <a:blip r:embed="rId1"/>
          <a:stretch>
            <a:fillRect/>
          </a:stretch>
        </p:blipFill>
        <p:spPr>
          <a:xfrm>
            <a:off x="1756080" y="1605960"/>
            <a:ext cx="5631840" cy="4636080"/>
          </a:xfrm>
          <a:prstGeom prst="rect">
            <a:avLst/>
          </a:prstGeom>
          <a:ln w="0">
            <a:noFill/>
          </a:ln>
        </p:spPr>
      </p:pic>
      <p:sp>
        <p:nvSpPr>
          <p:cNvPr id="226"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2</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Accounting Across the Organization</a:t>
            </a:r>
            <a:br>
              <a:rPr sz="3600"/>
            </a:br>
            <a:r>
              <a:rPr lang="en-US" sz="3600" b="1" u="none" strike="noStrike">
                <a:solidFill>
                  <a:srgbClr val="007787"/>
                </a:solidFill>
                <a:uFillTx/>
                <a:latin typeface="Calibri" panose="020F0502020204030204"/>
                <a:ea typeface="Calibri" panose="020F0502020204030204"/>
              </a:rPr>
              <a:t>Cisco Systems</a:t>
            </a:r>
            <a:endParaRPr lang="en-US" sz="3600" b="0" u="none" strike="noStrike">
              <a:solidFill>
                <a:schemeClr val="dk1"/>
              </a:solidFill>
              <a:uFillTx/>
              <a:latin typeface="Times New Roman" panose="02020603050405020304"/>
            </a:endParaRPr>
          </a:p>
        </p:txBody>
      </p:sp>
      <p:sp>
        <p:nvSpPr>
          <p:cNvPr id="228" name="PlaceHolder 2"/>
          <p:cNvSpPr>
            <a:spLocks noGrp="1"/>
          </p:cNvSpPr>
          <p:nvPr>
            <p:ph/>
          </p:nvPr>
        </p:nvSpPr>
        <p:spPr>
          <a:xfrm>
            <a:off x="304920" y="1752480"/>
            <a:ext cx="5657400" cy="443844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1600" b="1" u="none" strike="noStrike">
                <a:solidFill>
                  <a:schemeClr val="dk1"/>
                </a:solidFill>
                <a:uFillTx/>
                <a:latin typeface="Calibri" panose="020F0502020204030204"/>
                <a:ea typeface="Calibri" panose="020F0502020204030204"/>
              </a:rPr>
              <a:t>Performing the Virtual Close</a:t>
            </a:r>
            <a:endParaRPr lang="en-US" sz="16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1600" b="0" u="none" strike="noStrike">
                <a:solidFill>
                  <a:schemeClr val="dk1"/>
                </a:solidFill>
                <a:uFillTx/>
                <a:latin typeface="Calibri" panose="020F0502020204030204"/>
                <a:ea typeface="Calibri" panose="020F0502020204030204"/>
              </a:rPr>
              <a:t>Technology has dramatically shortened the closing process. Recent surveys have reported that the average company now takes only 6 to 7 days to close, rather than the previous 20 days. But a few companies do much better. </a:t>
            </a:r>
            <a:r>
              <a:rPr lang="en-US" sz="1600" b="1" u="none" strike="noStrike">
                <a:solidFill>
                  <a:schemeClr val="dk1"/>
                </a:solidFill>
                <a:uFillTx/>
                <a:latin typeface="Calibri" panose="020F0502020204030204"/>
                <a:ea typeface="Calibri" panose="020F0502020204030204"/>
              </a:rPr>
              <a:t>Cisco Systems </a:t>
            </a:r>
            <a:r>
              <a:rPr lang="en-US" sz="1600" b="0" u="none" strike="noStrike">
                <a:solidFill>
                  <a:schemeClr val="dk1"/>
                </a:solidFill>
                <a:uFillTx/>
                <a:latin typeface="Calibri" panose="020F0502020204030204"/>
                <a:ea typeface="Calibri" panose="020F0502020204030204"/>
              </a:rPr>
              <a:t>can perform a “virtual close”—closing within 24 hours on any day in the quarter. The same is true at </a:t>
            </a:r>
            <a:r>
              <a:rPr lang="en-US" sz="1600" b="1" u="none" strike="noStrike">
                <a:solidFill>
                  <a:schemeClr val="dk1"/>
                </a:solidFill>
                <a:uFillTx/>
                <a:latin typeface="Calibri" panose="020F0502020204030204"/>
                <a:ea typeface="Calibri" panose="020F0502020204030204"/>
              </a:rPr>
              <a:t>Lockheed Martin</a:t>
            </a:r>
            <a:r>
              <a:rPr lang="en-US" sz="1600" b="0" u="none" strike="noStrike">
                <a:solidFill>
                  <a:schemeClr val="dk1"/>
                </a:solidFill>
                <a:uFillTx/>
                <a:latin typeface="Calibri" panose="020F0502020204030204"/>
                <a:ea typeface="Calibri" panose="020F0502020204030204"/>
              </a:rPr>
              <a:t>, which improved its closing time by 85% in just the last few years. Managers at these companies emphasize that this increased speed has not reduced the accuracy and completeness of the data.</a:t>
            </a:r>
            <a:endParaRPr lang="en-US" sz="16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1600" b="0" u="none" strike="noStrike">
                <a:solidFill>
                  <a:schemeClr val="dk1"/>
                </a:solidFill>
                <a:uFillTx/>
                <a:latin typeface="Calibri" panose="020F0502020204030204"/>
                <a:ea typeface="Calibri" panose="020F0502020204030204"/>
              </a:rPr>
              <a:t>This is not just showing off. Knowing exactly where you are financially at any time allows a company to respond faster than its competitors. It also means that the hundreds of people who used to spend 10 to 20 days each quarter tracking transactions can now be more usefully employed on other projects, such as mining data for business intelligence to find new business opportunities.</a:t>
            </a:r>
            <a:endParaRPr lang="en-US" sz="1600" b="0" u="none" strike="noStrike">
              <a:solidFill>
                <a:schemeClr val="dk1"/>
              </a:solidFill>
              <a:uFillTx/>
              <a:latin typeface="Times New Roman" panose="02020603050405020304"/>
            </a:endParaRPr>
          </a:p>
        </p:txBody>
      </p:sp>
      <p:pic>
        <p:nvPicPr>
          <p:cNvPr id="229" name="Picture Placeholder 13" descr="A photo shows the top view of a man at a computer table looking intently at the computer screen."/>
          <p:cNvPicPr/>
          <p:nvPr/>
        </p:nvPicPr>
        <p:blipFill>
          <a:blip r:embed="rId1"/>
          <a:stretch>
            <a:fillRect/>
          </a:stretch>
        </p:blipFill>
        <p:spPr>
          <a:xfrm>
            <a:off x="6190560" y="1797840"/>
            <a:ext cx="2839680" cy="3030480"/>
          </a:xfrm>
          <a:prstGeom prst="rect">
            <a:avLst/>
          </a:prstGeom>
          <a:ln w="0">
            <a:noFill/>
          </a:ln>
        </p:spPr>
      </p:pic>
      <p:sp>
        <p:nvSpPr>
          <p:cNvPr id="230"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2</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Accounting Across the Organization</a:t>
            </a:r>
            <a:br>
              <a:rPr sz="3600"/>
            </a:br>
            <a:r>
              <a:rPr lang="en-US" sz="3600" b="1" u="none" strike="noStrike">
                <a:solidFill>
                  <a:srgbClr val="007787"/>
                </a:solidFill>
                <a:uFillTx/>
                <a:latin typeface="Calibri" panose="020F0502020204030204"/>
                <a:ea typeface="Calibri" panose="020F0502020204030204"/>
              </a:rPr>
              <a:t>Cisco Systems (Question and Answer)</a:t>
            </a:r>
            <a:endParaRPr lang="en-US" sz="3600" b="0" u="none" strike="noStrike">
              <a:solidFill>
                <a:schemeClr val="dk1"/>
              </a:solidFill>
              <a:uFillTx/>
              <a:latin typeface="Times New Roman" panose="02020603050405020304"/>
            </a:endParaRPr>
          </a:p>
        </p:txBody>
      </p:sp>
      <p:sp>
        <p:nvSpPr>
          <p:cNvPr id="232" name="PlaceHolder 2"/>
          <p:cNvSpPr>
            <a:spLocks noGrp="1"/>
          </p:cNvSpPr>
          <p:nvPr>
            <p:ph/>
          </p:nvPr>
        </p:nvSpPr>
        <p:spPr>
          <a:xfrm>
            <a:off x="304920" y="1752480"/>
            <a:ext cx="5762160" cy="4419360"/>
          </a:xfrm>
          <a:prstGeom prst="rect">
            <a:avLst/>
          </a:prstGeom>
          <a:noFill/>
          <a:ln w="0">
            <a:noFill/>
          </a:ln>
        </p:spPr>
        <p:txBody>
          <a:bodyPr lIns="90000" tIns="45000" rIns="90000" bIns="45000" anchor="t">
            <a:noAutofit/>
          </a:bodyPr>
          <a:p>
            <a:pPr indent="0" defTabSz="914400">
              <a:lnSpc>
                <a:spcPct val="100000"/>
              </a:lnSpc>
              <a:spcBef>
                <a:spcPts val="555"/>
              </a:spcBef>
              <a:spcAft>
                <a:spcPts val="1800"/>
              </a:spcAft>
              <a:buNone/>
              <a:tabLst>
                <a:tab pos="0" algn="l"/>
              </a:tabLst>
            </a:pPr>
            <a:r>
              <a:rPr lang="en-US" sz="2400" b="1" u="none" strike="noStrike">
                <a:solidFill>
                  <a:schemeClr val="dk1"/>
                </a:solidFill>
                <a:uFillTx/>
                <a:latin typeface="Calibri" panose="020F0502020204030204"/>
                <a:ea typeface="Calibri" panose="020F0502020204030204"/>
              </a:rPr>
              <a:t>Performing the Virtual Close</a:t>
            </a:r>
            <a:endParaRPr lang="en-US" sz="2400" b="0" u="none" strike="noStrike">
              <a:solidFill>
                <a:schemeClr val="dk1"/>
              </a:solidFill>
              <a:uFillTx/>
              <a:latin typeface="Times New Roman" panose="02020603050405020304"/>
            </a:endParaRPr>
          </a:p>
          <a:p>
            <a:pPr indent="0" defTabSz="914400">
              <a:lnSpc>
                <a:spcPct val="100000"/>
              </a:lnSpc>
              <a:spcBef>
                <a:spcPts val="555"/>
              </a:spcBef>
              <a:spcAft>
                <a:spcPts val="1800"/>
              </a:spcAft>
              <a:buNone/>
              <a:tabLst>
                <a:tab pos="0" algn="l"/>
              </a:tabLst>
            </a:pPr>
            <a:r>
              <a:rPr lang="en-US" sz="2400" b="0" u="none" strike="noStrike">
                <a:solidFill>
                  <a:schemeClr val="dk1"/>
                </a:solidFill>
                <a:uFillTx/>
                <a:latin typeface="Calibri" panose="020F0502020204030204"/>
                <a:ea typeface="Calibri" panose="020F0502020204030204"/>
              </a:rPr>
              <a:t>Who else benefits from a shorter closing process?</a:t>
            </a:r>
            <a:endParaRPr lang="en-US" sz="24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2400" b="0" u="none" strike="noStrike">
                <a:solidFill>
                  <a:srgbClr val="911621"/>
                </a:solidFill>
                <a:uFillTx/>
                <a:latin typeface="Calibri" panose="020F0502020204030204"/>
                <a:ea typeface="Calibri" panose="020F0502020204030204"/>
              </a:rPr>
              <a:t>Answer:</a:t>
            </a:r>
            <a:endParaRPr lang="en-US" sz="2400" b="0" u="none" strike="noStrike">
              <a:solidFill>
                <a:schemeClr val="dk1"/>
              </a:solidFill>
              <a:uFillTx/>
              <a:latin typeface="Times New Roman" panose="02020603050405020304"/>
            </a:endParaRPr>
          </a:p>
          <a:p>
            <a:pPr indent="0" defTabSz="914400">
              <a:lnSpc>
                <a:spcPct val="100000"/>
              </a:lnSpc>
              <a:spcBef>
                <a:spcPts val="555"/>
              </a:spcBef>
              <a:spcAft>
                <a:spcPts val="1800"/>
              </a:spcAft>
              <a:buNone/>
              <a:tabLst>
                <a:tab pos="0" algn="l"/>
              </a:tabLst>
            </a:pPr>
            <a:r>
              <a:rPr lang="en-US" sz="2400" b="0" u="none" strike="noStrike">
                <a:solidFill>
                  <a:schemeClr val="dk1"/>
                </a:solidFill>
                <a:uFillTx/>
                <a:latin typeface="Calibri" panose="020F0502020204030204"/>
                <a:ea typeface="Calibri" panose="020F0502020204030204"/>
              </a:rPr>
              <a:t>Investors benefit from a shorter closing process. The shorter the closing, the sooner the company can report its financial results. This means that the financial information is timelier and therefore more relevant to investors.</a:t>
            </a:r>
            <a:endParaRPr lang="en-US" sz="2400" b="0" u="none" strike="noStrike">
              <a:solidFill>
                <a:schemeClr val="dk1"/>
              </a:solidFill>
              <a:uFillTx/>
              <a:latin typeface="Times New Roman" panose="02020603050405020304"/>
            </a:endParaRPr>
          </a:p>
        </p:txBody>
      </p:sp>
      <p:pic>
        <p:nvPicPr>
          <p:cNvPr id="233" name="Picture Placeholder 13" descr="A photo shows the top view of a man at a computer table looking intently at the computer screen."/>
          <p:cNvPicPr/>
          <p:nvPr/>
        </p:nvPicPr>
        <p:blipFill>
          <a:blip r:embed="rId1"/>
          <a:stretch>
            <a:fillRect/>
          </a:stretch>
        </p:blipFill>
        <p:spPr>
          <a:xfrm>
            <a:off x="6190560" y="1797840"/>
            <a:ext cx="2839680" cy="3030480"/>
          </a:xfrm>
          <a:prstGeom prst="rect">
            <a:avLst/>
          </a:prstGeom>
          <a:ln w="0">
            <a:noFill/>
          </a:ln>
        </p:spPr>
      </p:pic>
      <p:sp>
        <p:nvSpPr>
          <p:cNvPr id="234"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2</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Preparing a Post-Closing Trial Balance</a:t>
            </a:r>
            <a:endParaRPr lang="en-US" sz="3600" b="0" u="none" strike="noStrike">
              <a:solidFill>
                <a:schemeClr val="dk1"/>
              </a:solidFill>
              <a:uFillTx/>
              <a:latin typeface="Times New Roman" panose="02020603050405020304"/>
            </a:endParaRPr>
          </a:p>
        </p:txBody>
      </p:sp>
      <p:sp>
        <p:nvSpPr>
          <p:cNvPr id="236" name="PlaceHolder 2"/>
          <p:cNvSpPr>
            <a:spLocks noGrp="1"/>
          </p:cNvSpPr>
          <p:nvPr>
            <p:ph/>
          </p:nvPr>
        </p:nvSpPr>
        <p:spPr>
          <a:xfrm>
            <a:off x="304920" y="1537560"/>
            <a:ext cx="8534160" cy="82944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400" b="1" u="none" strike="noStrike">
                <a:solidFill>
                  <a:schemeClr val="dk1"/>
                </a:solidFill>
                <a:uFillTx/>
                <a:latin typeface="Calibri" panose="020F0502020204030204"/>
                <a:ea typeface="Calibri" panose="020F0502020204030204"/>
              </a:rPr>
              <a:t>Purpose</a:t>
            </a:r>
            <a:r>
              <a:rPr lang="en-US" sz="2400" b="0" u="none" strike="noStrike">
                <a:solidFill>
                  <a:schemeClr val="dk1"/>
                </a:solidFill>
                <a:uFillTx/>
                <a:latin typeface="Calibri" panose="020F0502020204030204"/>
                <a:ea typeface="Calibri" panose="020F0502020204030204"/>
              </a:rPr>
              <a:t> is to prove the equality of the permanent account balances carried forward into the next accounting period. </a:t>
            </a:r>
            <a:endParaRPr lang="en-US" sz="2400" b="0" u="none" strike="noStrike">
              <a:solidFill>
                <a:schemeClr val="dk1"/>
              </a:solidFill>
              <a:uFillTx/>
              <a:latin typeface="Times New Roman" panose="02020603050405020304"/>
            </a:endParaRPr>
          </a:p>
        </p:txBody>
      </p:sp>
      <p:pic>
        <p:nvPicPr>
          <p:cNvPr id="237" name="Picture Placeholder 13" descr="A statement displays a three-line heading consisting of the name of the company, Pioneer Advertising Incorporated; the name of the contents, Trial Balance; and the time period the statement covers, October 31, 2022. There are three columns; the first column displays the account names, and the other two labeled Debit and Credit, respectively. Selected accounts are listed in the first column and include: Cash, Accounts Receivable, Supplies, Prepaid Insurance, Equipment, Accumulated depreciation-Equipment, Notes Payable, Accounts Payable, Unearned Service Revenue, Salaries and Wages payable, Interest payable, Common Stock, and Retained earnings. The respective debit amounts listed in the debit column with the total as $21,950, and the respective credit amounts listed in the credit column with its total of $21,950. Both total amounts are highlighted in red emphasizing that total debits equal total credits."/>
          <p:cNvPicPr/>
          <p:nvPr/>
        </p:nvPicPr>
        <p:blipFill>
          <a:blip r:embed="rId1"/>
          <a:stretch>
            <a:fillRect/>
          </a:stretch>
        </p:blipFill>
        <p:spPr>
          <a:xfrm>
            <a:off x="1636200" y="2468160"/>
            <a:ext cx="5871600" cy="3719520"/>
          </a:xfrm>
          <a:prstGeom prst="rect">
            <a:avLst/>
          </a:prstGeom>
          <a:ln w="0">
            <a:noFill/>
          </a:ln>
        </p:spPr>
      </p:pic>
      <p:sp>
        <p:nvSpPr>
          <p:cNvPr id="238"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2</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DO IT! 2: Closing Entries</a:t>
            </a:r>
            <a:endParaRPr lang="en-US" sz="3600" b="0" u="none" strike="noStrike">
              <a:solidFill>
                <a:schemeClr val="dk1"/>
              </a:solidFill>
              <a:uFillTx/>
              <a:latin typeface="Times New Roman" panose="02020603050405020304"/>
            </a:endParaRPr>
          </a:p>
        </p:txBody>
      </p:sp>
      <p:sp>
        <p:nvSpPr>
          <p:cNvPr id="240" name="PlaceHolder 2"/>
          <p:cNvSpPr>
            <a:spLocks noGrp="1"/>
          </p:cNvSpPr>
          <p:nvPr>
            <p:ph/>
          </p:nvPr>
        </p:nvSpPr>
        <p:spPr>
          <a:xfrm>
            <a:off x="281880" y="1724760"/>
            <a:ext cx="8534160" cy="73152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200" b="0" u="none" strike="noStrike">
                <a:solidFill>
                  <a:schemeClr val="dk1"/>
                </a:solidFill>
                <a:uFillTx/>
                <a:latin typeface="Calibri" panose="020F0502020204030204"/>
                <a:ea typeface="Calibri" panose="020F0502020204030204"/>
              </a:rPr>
              <a:t>Hancock Company has the following balances in selected accounts of its adjusted trial balance.</a:t>
            </a:r>
            <a:endParaRPr lang="en-US" sz="2200" b="0" u="none" strike="noStrike">
              <a:solidFill>
                <a:schemeClr val="dk1"/>
              </a:solidFill>
              <a:uFillTx/>
              <a:latin typeface="Times New Roman" panose="02020603050405020304"/>
            </a:endParaRPr>
          </a:p>
        </p:txBody>
      </p:sp>
      <p:graphicFrame>
        <p:nvGraphicFramePr>
          <p:cNvPr id="241" name="Table Placeholder  7"/>
          <p:cNvGraphicFramePr/>
          <p:nvPr/>
        </p:nvGraphicFramePr>
        <p:xfrm>
          <a:off x="407880" y="2830680"/>
          <a:ext cx="3200040" cy="1483200"/>
        </p:xfrm>
        <a:graphic>
          <a:graphicData uri="http://schemas.openxmlformats.org/drawingml/2006/table">
            <a:tbl>
              <a:tblPr/>
              <a:tblGrid>
                <a:gridCol w="2133360"/>
                <a:gridCol w="1066680"/>
              </a:tblGrid>
              <a:tr h="370800">
                <a:tc>
                  <a:txBody>
                    <a:bodyPr>
                      <a:spAutoFit/>
                    </a:bodyPr>
                    <a:p>
                      <a:pPr defTabSz="914400">
                        <a:lnSpc>
                          <a:spcPct val="100000"/>
                        </a:lnSpc>
                      </a:pPr>
                      <a:r>
                        <a:rPr lang="en-US" sz="1800" b="0" u="none" strike="noStrike">
                          <a:solidFill>
                            <a:schemeClr val="dk1"/>
                          </a:solidFill>
                          <a:uFillTx/>
                          <a:latin typeface="Calibri" panose="020F0502020204030204"/>
                        </a:rPr>
                        <a:t>Accounts Payable </a:t>
                      </a:r>
                      <a:endParaRPr lang="en-US" sz="18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38160">
                      <a:no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$27,000</a:t>
                      </a:r>
                      <a:endParaRPr lang="en-US" sz="18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38160">
                      <a:noFill/>
                      <a:prstDash val="solid"/>
                    </a:lnB>
                    <a:noFill/>
                  </a:tcPr>
                </a:tc>
              </a:tr>
              <a:tr h="370800">
                <a:tc>
                  <a:txBody>
                    <a:bodyPr>
                      <a:spAutoFit/>
                    </a:bodyPr>
                    <a:p>
                      <a:pPr defTabSz="914400">
                        <a:lnSpc>
                          <a:spcPct val="100000"/>
                        </a:lnSpc>
                      </a:pPr>
                      <a:r>
                        <a:rPr lang="en-US" sz="1800" b="0" u="none" strike="noStrike">
                          <a:solidFill>
                            <a:schemeClr val="dk1"/>
                          </a:solidFill>
                          <a:uFillTx/>
                          <a:latin typeface="Calibri" panose="020F0502020204030204"/>
                        </a:rPr>
                        <a:t>Service Revenue </a:t>
                      </a:r>
                      <a:endParaRPr lang="en-US" sz="1800" b="0" u="none" strike="noStrike">
                        <a:solidFill>
                          <a:srgbClr val="000000"/>
                        </a:solidFill>
                        <a:uFillTx/>
                        <a:latin typeface="Arial" panose="020B0604020202020204"/>
                      </a:endParaRPr>
                    </a:p>
                  </a:txBody>
                  <a:tcPr anchor="t">
                    <a:lnL w="12240">
                      <a:noFill/>
                      <a:prstDash val="solid"/>
                    </a:lnL>
                    <a:lnR w="12240">
                      <a:noFill/>
                      <a:prstDash val="solid"/>
                    </a:lnR>
                    <a:lnT w="38160">
                      <a:noFill/>
                      <a:prstDash val="solid"/>
                    </a:lnT>
                    <a:lnB w="12240">
                      <a:no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98,000</a:t>
                      </a:r>
                      <a:endParaRPr lang="en-US" sz="1800" b="0" u="none" strike="noStrike">
                        <a:solidFill>
                          <a:srgbClr val="000000"/>
                        </a:solidFill>
                        <a:uFillTx/>
                        <a:latin typeface="Arial" panose="020B0604020202020204"/>
                      </a:endParaRPr>
                    </a:p>
                  </a:txBody>
                  <a:tcPr anchor="t">
                    <a:lnL w="12240">
                      <a:noFill/>
                      <a:prstDash val="solid"/>
                    </a:lnL>
                    <a:lnR w="12240">
                      <a:noFill/>
                      <a:prstDash val="solid"/>
                    </a:lnR>
                    <a:lnT w="38160">
                      <a:noFill/>
                      <a:prstDash val="solid"/>
                    </a:lnT>
                    <a:lnB w="12240">
                      <a:noFill/>
                      <a:prstDash val="solid"/>
                    </a:lnB>
                    <a:noFill/>
                  </a:tcPr>
                </a:tc>
              </a:tr>
              <a:tr h="370800">
                <a:tc>
                  <a:txBody>
                    <a:bodyPr>
                      <a:spAutoFit/>
                    </a:bodyPr>
                    <a:p>
                      <a:pPr defTabSz="914400">
                        <a:lnSpc>
                          <a:spcPct val="100000"/>
                        </a:lnSpc>
                      </a:pPr>
                      <a:r>
                        <a:rPr lang="en-US" sz="1800" b="0" u="none" strike="noStrike">
                          <a:solidFill>
                            <a:schemeClr val="dk1"/>
                          </a:solidFill>
                          <a:uFillTx/>
                          <a:latin typeface="Calibri" panose="020F0502020204030204"/>
                        </a:rPr>
                        <a:t>Rent Expense </a:t>
                      </a:r>
                      <a:endParaRPr lang="en-US" sz="18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22,000 </a:t>
                      </a:r>
                      <a:endParaRPr lang="en-US" sz="18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r>
              <a:tr h="370800">
                <a:tc>
                  <a:txBody>
                    <a:bodyPr>
                      <a:spAutoFit/>
                    </a:bodyPr>
                    <a:p>
                      <a:pPr defTabSz="914400">
                        <a:lnSpc>
                          <a:spcPct val="100000"/>
                        </a:lnSpc>
                      </a:pPr>
                      <a:r>
                        <a:rPr lang="en-US" sz="1800" b="0" u="none" strike="noStrike">
                          <a:solidFill>
                            <a:schemeClr val="dk1"/>
                          </a:solidFill>
                          <a:uFillTx/>
                          <a:latin typeface="Calibri" panose="020F0502020204030204"/>
                        </a:rPr>
                        <a:t>Supplies Expense</a:t>
                      </a:r>
                      <a:endParaRPr lang="en-US" sz="18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7,000 </a:t>
                      </a:r>
                      <a:endParaRPr lang="en-US" sz="18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r>
            </a:tbl>
          </a:graphicData>
        </a:graphic>
      </p:graphicFrame>
      <p:graphicFrame>
        <p:nvGraphicFramePr>
          <p:cNvPr id="242" name="Table Placeholder 9"/>
          <p:cNvGraphicFramePr/>
          <p:nvPr/>
        </p:nvGraphicFramePr>
        <p:xfrm>
          <a:off x="4263120" y="2830680"/>
          <a:ext cx="3809520" cy="1483200"/>
        </p:xfrm>
        <a:graphic>
          <a:graphicData uri="http://schemas.openxmlformats.org/drawingml/2006/table">
            <a:tbl>
              <a:tblPr/>
              <a:tblGrid>
                <a:gridCol w="2819160"/>
                <a:gridCol w="990360"/>
              </a:tblGrid>
              <a:tr h="370800">
                <a:tc>
                  <a:txBody>
                    <a:bodyPr>
                      <a:spAutoFit/>
                    </a:bodyPr>
                    <a:p>
                      <a:pPr defTabSz="914400">
                        <a:lnSpc>
                          <a:spcPct val="100000"/>
                        </a:lnSpc>
                      </a:pPr>
                      <a:r>
                        <a:rPr lang="en-US" sz="1800" b="0" u="none" strike="noStrike">
                          <a:solidFill>
                            <a:schemeClr val="dk1"/>
                          </a:solidFill>
                          <a:uFillTx/>
                          <a:latin typeface="Calibri" panose="020F0502020204030204"/>
                        </a:rPr>
                        <a:t>Dividends</a:t>
                      </a:r>
                      <a:endParaRPr lang="en-US" sz="1800" b="0" u="none" strike="noStrike">
                        <a:solidFill>
                          <a:srgbClr val="000000"/>
                        </a:solidFill>
                        <a:uFillTx/>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$15,000 </a:t>
                      </a:r>
                      <a:endParaRPr lang="en-US" sz="1800" b="0" u="none" strike="noStrike">
                        <a:solidFill>
                          <a:srgbClr val="000000"/>
                        </a:solidFill>
                        <a:uFillTx/>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noFill/>
                  </a:tcPr>
                </a:tc>
              </a:tr>
              <a:tr h="370800">
                <a:tc>
                  <a:txBody>
                    <a:bodyPr>
                      <a:spAutoFit/>
                    </a:bodyPr>
                    <a:p>
                      <a:pPr defTabSz="914400">
                        <a:lnSpc>
                          <a:spcPct val="100000"/>
                        </a:lnSpc>
                      </a:pPr>
                      <a:r>
                        <a:rPr lang="en-US" sz="1800" b="0" u="none" strike="noStrike">
                          <a:solidFill>
                            <a:schemeClr val="dk1"/>
                          </a:solidFill>
                          <a:uFillTx/>
                          <a:latin typeface="Calibri" panose="020F0502020204030204"/>
                        </a:rPr>
                        <a:t>Retained Earnings</a:t>
                      </a:r>
                      <a:endParaRPr lang="en-US" sz="1800" b="0" u="none" strike="noStrike">
                        <a:solidFill>
                          <a:srgbClr val="000000"/>
                        </a:solidFill>
                        <a:uFillTx/>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42,000</a:t>
                      </a:r>
                      <a:endParaRPr lang="en-US" sz="1800" b="0" u="none" strike="noStrike">
                        <a:solidFill>
                          <a:srgbClr val="000000"/>
                        </a:solidFill>
                        <a:uFillTx/>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370800">
                <a:tc>
                  <a:txBody>
                    <a:bodyPr>
                      <a:spAutoFit/>
                    </a:bodyPr>
                    <a:p>
                      <a:pPr defTabSz="914400">
                        <a:lnSpc>
                          <a:spcPct val="100000"/>
                        </a:lnSpc>
                      </a:pPr>
                      <a:r>
                        <a:rPr lang="en-US" sz="1800" b="0" u="none" strike="noStrike">
                          <a:solidFill>
                            <a:schemeClr val="dk1"/>
                          </a:solidFill>
                          <a:uFillTx/>
                          <a:latin typeface="Calibri" panose="020F0502020204030204"/>
                        </a:rPr>
                        <a:t>Accounts Receivable</a:t>
                      </a:r>
                      <a:endParaRPr lang="en-US" sz="1800" b="0" u="none" strike="noStrike">
                        <a:solidFill>
                          <a:srgbClr val="000000"/>
                        </a:solidFill>
                        <a:uFillTx/>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38,000</a:t>
                      </a:r>
                      <a:endParaRPr lang="en-US" sz="1800" b="0" u="none" strike="noStrike">
                        <a:solidFill>
                          <a:srgbClr val="000000"/>
                        </a:solidFill>
                        <a:uFillTx/>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370800">
                <a:tc>
                  <a:txBody>
                    <a:bodyPr>
                      <a:spAutoFit/>
                    </a:bodyPr>
                    <a:p>
                      <a:pPr defTabSz="914400">
                        <a:lnSpc>
                          <a:spcPct val="100000"/>
                        </a:lnSpc>
                      </a:pPr>
                      <a:r>
                        <a:rPr lang="en-US" sz="1800" b="0" u="none" strike="noStrike">
                          <a:solidFill>
                            <a:schemeClr val="dk1"/>
                          </a:solidFill>
                          <a:uFillTx/>
                          <a:latin typeface="Calibri" panose="020F0502020204030204"/>
                        </a:rPr>
                        <a:t>Salaries and Wages Expense</a:t>
                      </a:r>
                      <a:endParaRPr lang="en-US" sz="1800" b="0" u="none" strike="noStrike">
                        <a:solidFill>
                          <a:srgbClr val="000000"/>
                        </a:solidFill>
                        <a:uFillTx/>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a:spAutoFit/>
                    </a:bodyPr>
                    <a:p>
                      <a:pPr algn="r" defTabSz="914400">
                        <a:lnSpc>
                          <a:spcPct val="100000"/>
                        </a:lnSpc>
                      </a:pPr>
                      <a:r>
                        <a:rPr lang="en-IN" sz="1800" b="0" u="none" strike="noStrike">
                          <a:solidFill>
                            <a:schemeClr val="dk1"/>
                          </a:solidFill>
                          <a:uFillTx/>
                          <a:latin typeface="Calibri" panose="020F0502020204030204"/>
                        </a:rPr>
                        <a:t>51,000</a:t>
                      </a:r>
                      <a:endParaRPr lang="en-US" sz="1800" b="0" u="none" strike="noStrike">
                        <a:solidFill>
                          <a:srgbClr val="000000"/>
                        </a:solidFill>
                        <a:uFillTx/>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bl>
          </a:graphicData>
        </a:graphic>
      </p:graphicFrame>
      <p:sp>
        <p:nvSpPr>
          <p:cNvPr id="243" name="PlaceHolder 3"/>
          <p:cNvSpPr>
            <a:spLocks noGrp="1"/>
          </p:cNvSpPr>
          <p:nvPr>
            <p:ph/>
          </p:nvPr>
        </p:nvSpPr>
        <p:spPr>
          <a:xfrm>
            <a:off x="294480" y="4598280"/>
            <a:ext cx="8534160" cy="41544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200" b="0" u="none" strike="noStrike">
                <a:solidFill>
                  <a:schemeClr val="dk1"/>
                </a:solidFill>
                <a:uFillTx/>
                <a:latin typeface="Calibri" panose="020F0502020204030204"/>
                <a:ea typeface="Calibri" panose="020F0502020204030204"/>
              </a:rPr>
              <a:t>Prepare the closing entries at December 31.</a:t>
            </a:r>
            <a:endParaRPr lang="en-US" sz="2200" b="0" u="none" strike="noStrike">
              <a:solidFill>
                <a:schemeClr val="dk1"/>
              </a:solidFill>
              <a:uFillTx/>
              <a:latin typeface="Times New Roman" panose="02020603050405020304"/>
            </a:endParaRPr>
          </a:p>
        </p:txBody>
      </p:sp>
      <p:sp>
        <p:nvSpPr>
          <p:cNvPr id="244" name="PlaceHolder 4"/>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2</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DO IT! 2: Closing Entries</a:t>
            </a:r>
            <a:br>
              <a:rPr sz="3600"/>
            </a:br>
            <a:r>
              <a:rPr lang="en-US" sz="3600" b="1" u="none" strike="noStrike">
                <a:solidFill>
                  <a:srgbClr val="007787"/>
                </a:solidFill>
                <a:uFillTx/>
                <a:latin typeface="Calibri" panose="020F0502020204030204"/>
                <a:ea typeface="Calibri" panose="020F0502020204030204"/>
              </a:rPr>
              <a:t>Solution</a:t>
            </a:r>
            <a:endParaRPr lang="en-US" sz="3600" b="0" u="none" strike="noStrike">
              <a:solidFill>
                <a:schemeClr val="dk1"/>
              </a:solidFill>
              <a:uFillTx/>
              <a:latin typeface="Times New Roman" panose="02020603050405020304"/>
            </a:endParaRPr>
          </a:p>
        </p:txBody>
      </p:sp>
      <p:pic>
        <p:nvPicPr>
          <p:cNvPr id="246" name="Picture Placeholder 13" descr="An illustration depicts a closing journal entry with 4 columns. The columns display the following from left to right: Date, Account Titles with explanation, debit amount, and credit amount. Two entries are displayed and both are dated to December 31 as follows.&#10;The debit part of the transaction (1) is recorded by displaying the account name, Service Revenue, 98,000 debit; The second part of the transaction is illustrated by displaying the credit account name, Income Summary slightly indented, 98,000 credit. Just below the Income Summary account name, and slightly indented, appears the description of the journal entry as: To close revenue account to Income summary. &#10;The debit part of the transaction (2) is recorded by displaying the account name, Income Summary, 80,000 debit; The second part of the transaction is illustrated by displaying the three credit account name that are slightly indented and their amounts as follows: Salaries and Wages expense, 51,000 credit; Rent expense, 22,000; Supplies expense, 7,000. Just below the Supplies income account name, and slightly indented, appears the description of the journal entry as: To close expense accounts to Income Summary."/>
          <p:cNvPicPr/>
          <p:nvPr/>
        </p:nvPicPr>
        <p:blipFill>
          <a:blip r:embed="rId1"/>
          <a:stretch>
            <a:fillRect/>
          </a:stretch>
        </p:blipFill>
        <p:spPr>
          <a:xfrm>
            <a:off x="437400" y="1814400"/>
            <a:ext cx="8007480" cy="2152440"/>
          </a:xfrm>
          <a:prstGeom prst="rect">
            <a:avLst/>
          </a:prstGeom>
          <a:ln w="0">
            <a:noFill/>
          </a:ln>
        </p:spPr>
      </p:pic>
      <p:pic>
        <p:nvPicPr>
          <p:cNvPr id="247" name="Picture Placeholder 14" descr="An illustration depicts a closing journal entry with 4 columns. The columns display the following from left to right: Date, Account Titles with explanation, debit amount, and credit amount. Two entries are displayed and both are dated to December 31 as follows.&#10;The debit part of the transaction (1) is recorded by displaying the account name, Income Summary ($98,000 - $80,000), 18,000 debit; The second part of the transaction is illustrated by displaying the credit account name, Retained Earnings slightly indented, 18,000 credit. Just below the Retained Earnings account name, and slightly indented, appears the description of the journal entry as: To close net income to retained earnings. &#10;The debit part of the transaction (2) is recorded by displaying the account name, Retained Earnings, 15,000 debit; The second part of the transaction is illustrated by displaying the credit account name that is slightly indented as follows: Dividends, 15,000 credit; Just below the Dividends account name, and slightly indented, appears the description of the journal entry as: To close dividends to retained earnings."/>
          <p:cNvPicPr/>
          <p:nvPr/>
        </p:nvPicPr>
        <p:blipFill>
          <a:blip r:embed="rId2"/>
          <a:stretch>
            <a:fillRect/>
          </a:stretch>
        </p:blipFill>
        <p:spPr>
          <a:xfrm>
            <a:off x="591840" y="4204800"/>
            <a:ext cx="7984080" cy="1915920"/>
          </a:xfrm>
          <a:prstGeom prst="rect">
            <a:avLst/>
          </a:prstGeom>
          <a:ln w="0">
            <a:noFill/>
          </a:ln>
        </p:spPr>
      </p:pic>
      <p:sp>
        <p:nvSpPr>
          <p:cNvPr id="248"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2</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0" y="457200"/>
            <a:ext cx="9143640" cy="1142640"/>
          </a:xfrm>
          <a:prstGeom prst="rect">
            <a:avLst/>
          </a:prstGeom>
          <a:solidFill>
            <a:srgbClr val="E2F3F8"/>
          </a:solidFill>
          <a:ln w="0">
            <a:noFill/>
          </a:ln>
        </p:spPr>
        <p:txBody>
          <a:bodyPr lIns="91440" tIns="45720" rIns="91440" bIns="45720" anchor="t">
            <a:noAutofit/>
          </a:bodyPr>
          <a:p>
            <a:pPr indent="0" defTabSz="914400">
              <a:lnSpc>
                <a:spcPct val="100000"/>
              </a:lnSpc>
              <a:buNone/>
            </a:pPr>
            <a:r>
              <a:rPr lang="en-US" sz="2400" b="1" u="none" strike="noStrike">
                <a:solidFill>
                  <a:srgbClr val="911621"/>
                </a:solidFill>
                <a:uFillTx/>
                <a:latin typeface="Calibri" panose="020F0502020204030204"/>
                <a:ea typeface="Calibri" panose="020F0502020204030204"/>
              </a:rPr>
              <a:t>LEARNING OBJECTIVE 3</a:t>
            </a:r>
            <a:br>
              <a:rPr sz="2400"/>
            </a:br>
            <a:r>
              <a:rPr lang="en-IN" sz="2400" b="1" u="none" strike="noStrike">
                <a:solidFill>
                  <a:schemeClr val="dk1"/>
                </a:solidFill>
                <a:uFillTx/>
                <a:latin typeface="Calibri" panose="020F0502020204030204"/>
                <a:ea typeface="Calibri" panose="020F0502020204030204"/>
              </a:rPr>
              <a:t>Explain the Steps in the Accounting Cycle and How to Prepare Correcting Entries</a:t>
            </a:r>
            <a:endParaRPr lang="en-US" sz="2400" b="0" u="none" strike="noStrike">
              <a:solidFill>
                <a:schemeClr val="dk1"/>
              </a:solidFill>
              <a:uFillTx/>
              <a:latin typeface="Times New Roman" panose="02020603050405020304"/>
            </a:endParaRPr>
          </a:p>
        </p:txBody>
      </p:sp>
      <p:sp>
        <p:nvSpPr>
          <p:cNvPr id="250"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marL="514350" indent="-514350" defTabSz="914400">
              <a:lnSpc>
                <a:spcPct val="100000"/>
              </a:lnSpc>
              <a:spcBef>
                <a:spcPts val="625"/>
              </a:spcBef>
              <a:buClr>
                <a:srgbClr val="911B21"/>
              </a:buClr>
              <a:buFont typeface="Arial" panose="020B0604020202020204"/>
              <a:buAutoNum type="arabicPeriod"/>
            </a:pPr>
            <a:r>
              <a:rPr lang="en-IN" sz="2400" b="0" u="none" strike="noStrike">
                <a:solidFill>
                  <a:schemeClr val="dk1"/>
                </a:solidFill>
                <a:uFillTx/>
                <a:latin typeface="Calibri" panose="020F0502020204030204"/>
                <a:ea typeface="Calibri" panose="020F0502020204030204"/>
              </a:rPr>
              <a:t>Analyze Business Transactions</a:t>
            </a:r>
            <a:endParaRPr lang="en-US" sz="2400" b="0" u="none" strike="noStrike">
              <a:solidFill>
                <a:schemeClr val="dk1"/>
              </a:solidFill>
              <a:uFillTx/>
              <a:latin typeface="Times New Roman" panose="02020603050405020304"/>
            </a:endParaRPr>
          </a:p>
          <a:p>
            <a:pPr marL="514350" indent="-514350" defTabSz="914400">
              <a:lnSpc>
                <a:spcPct val="100000"/>
              </a:lnSpc>
              <a:spcBef>
                <a:spcPts val="625"/>
              </a:spcBef>
              <a:buClr>
                <a:srgbClr val="911B21"/>
              </a:buClr>
              <a:buFont typeface="Arial" panose="020B0604020202020204"/>
              <a:buAutoNum type="arabicPeriod"/>
            </a:pPr>
            <a:r>
              <a:rPr lang="en-IN" sz="2400" b="0" u="none" strike="noStrike">
                <a:solidFill>
                  <a:schemeClr val="dk1"/>
                </a:solidFill>
                <a:uFillTx/>
                <a:latin typeface="Calibri" panose="020F0502020204030204"/>
                <a:ea typeface="Calibri" panose="020F0502020204030204"/>
              </a:rPr>
              <a:t>Journalize the Transactions</a:t>
            </a:r>
            <a:endParaRPr lang="en-US" sz="2400" b="0" u="none" strike="noStrike">
              <a:solidFill>
                <a:schemeClr val="dk1"/>
              </a:solidFill>
              <a:uFillTx/>
              <a:latin typeface="Times New Roman" panose="02020603050405020304"/>
            </a:endParaRPr>
          </a:p>
          <a:p>
            <a:pPr marL="514350" indent="-514350" defTabSz="914400">
              <a:lnSpc>
                <a:spcPct val="100000"/>
              </a:lnSpc>
              <a:spcBef>
                <a:spcPts val="625"/>
              </a:spcBef>
              <a:buClr>
                <a:srgbClr val="911B21"/>
              </a:buClr>
              <a:buFont typeface="Arial" panose="020B0604020202020204"/>
              <a:buAutoNum type="arabicPeriod"/>
            </a:pPr>
            <a:r>
              <a:rPr lang="en-IN" sz="2400" b="0" u="none" strike="noStrike">
                <a:solidFill>
                  <a:schemeClr val="dk1"/>
                </a:solidFill>
                <a:uFillTx/>
                <a:latin typeface="Calibri" panose="020F0502020204030204"/>
                <a:ea typeface="Calibri" panose="020F0502020204030204"/>
              </a:rPr>
              <a:t>Post to the Ledger Accounts</a:t>
            </a:r>
            <a:endParaRPr lang="en-US" sz="2400" b="0" u="none" strike="noStrike">
              <a:solidFill>
                <a:schemeClr val="dk1"/>
              </a:solidFill>
              <a:uFillTx/>
              <a:latin typeface="Times New Roman" panose="02020603050405020304"/>
            </a:endParaRPr>
          </a:p>
          <a:p>
            <a:pPr marL="514350" indent="-514350" defTabSz="914400">
              <a:lnSpc>
                <a:spcPct val="100000"/>
              </a:lnSpc>
              <a:spcBef>
                <a:spcPts val="625"/>
              </a:spcBef>
              <a:buClr>
                <a:srgbClr val="911B21"/>
              </a:buClr>
              <a:buFont typeface="Arial" panose="020B0604020202020204"/>
              <a:buAutoNum type="arabicPeriod"/>
            </a:pPr>
            <a:r>
              <a:rPr lang="en-IN" sz="2400" b="0" u="none" strike="noStrike">
                <a:solidFill>
                  <a:schemeClr val="dk1"/>
                </a:solidFill>
                <a:uFillTx/>
                <a:latin typeface="Calibri" panose="020F0502020204030204"/>
                <a:ea typeface="Calibri" panose="020F0502020204030204"/>
              </a:rPr>
              <a:t>Prepare a Trial Balance</a:t>
            </a:r>
            <a:endParaRPr lang="en-US" sz="2400" b="0" u="none" strike="noStrike">
              <a:solidFill>
                <a:schemeClr val="dk1"/>
              </a:solidFill>
              <a:uFillTx/>
              <a:latin typeface="Times New Roman" panose="02020603050405020304"/>
            </a:endParaRPr>
          </a:p>
          <a:p>
            <a:pPr marL="514350" indent="-514350" defTabSz="914400">
              <a:lnSpc>
                <a:spcPct val="100000"/>
              </a:lnSpc>
              <a:spcBef>
                <a:spcPts val="625"/>
              </a:spcBef>
              <a:buClr>
                <a:srgbClr val="911B21"/>
              </a:buClr>
              <a:buFont typeface="Arial" panose="020B0604020202020204"/>
              <a:buAutoNum type="arabicPeriod"/>
            </a:pPr>
            <a:r>
              <a:rPr lang="en-IN" sz="2400" b="0" u="none" strike="noStrike">
                <a:solidFill>
                  <a:schemeClr val="dk1"/>
                </a:solidFill>
                <a:uFillTx/>
                <a:latin typeface="Calibri" panose="020F0502020204030204"/>
                <a:ea typeface="Calibri" panose="020F0502020204030204"/>
              </a:rPr>
              <a:t>Journalize and Post Adjusting Entries: Deferrals/Accruals</a:t>
            </a:r>
            <a:endParaRPr lang="en-US" sz="2400" b="0" u="none" strike="noStrike">
              <a:solidFill>
                <a:schemeClr val="dk1"/>
              </a:solidFill>
              <a:uFillTx/>
              <a:latin typeface="Times New Roman" panose="02020603050405020304"/>
            </a:endParaRPr>
          </a:p>
          <a:p>
            <a:pPr marL="514350" indent="-514350" defTabSz="914400">
              <a:lnSpc>
                <a:spcPct val="100000"/>
              </a:lnSpc>
              <a:spcBef>
                <a:spcPts val="625"/>
              </a:spcBef>
              <a:buClr>
                <a:srgbClr val="911B21"/>
              </a:buClr>
              <a:buFont typeface="Arial" panose="020B0604020202020204"/>
              <a:buAutoNum type="arabicPeriod"/>
            </a:pPr>
            <a:r>
              <a:rPr lang="en-IN" sz="2400" b="0" u="none" strike="noStrike">
                <a:solidFill>
                  <a:schemeClr val="dk1"/>
                </a:solidFill>
                <a:uFillTx/>
                <a:latin typeface="Calibri" panose="020F0502020204030204"/>
                <a:ea typeface="Calibri" panose="020F0502020204030204"/>
              </a:rPr>
              <a:t>Prepare an Adjusted Trial Balance</a:t>
            </a:r>
            <a:endParaRPr lang="en-US" sz="2400" b="0" u="none" strike="noStrike">
              <a:solidFill>
                <a:schemeClr val="dk1"/>
              </a:solidFill>
              <a:uFillTx/>
              <a:latin typeface="Times New Roman" panose="02020603050405020304"/>
            </a:endParaRPr>
          </a:p>
          <a:p>
            <a:pPr marL="514350" indent="-514350" defTabSz="914400">
              <a:lnSpc>
                <a:spcPct val="100000"/>
              </a:lnSpc>
              <a:spcBef>
                <a:spcPts val="625"/>
              </a:spcBef>
              <a:buClr>
                <a:srgbClr val="911B21"/>
              </a:buClr>
              <a:buFont typeface="Arial" panose="020B0604020202020204"/>
              <a:buAutoNum type="arabicPeriod"/>
            </a:pPr>
            <a:r>
              <a:rPr lang="en-IN" sz="2400" b="0" u="none" strike="noStrike">
                <a:solidFill>
                  <a:schemeClr val="dk1"/>
                </a:solidFill>
                <a:uFillTx/>
                <a:latin typeface="Calibri" panose="020F0502020204030204"/>
                <a:ea typeface="Calibri" panose="020F0502020204030204"/>
              </a:rPr>
              <a:t>Prepare Financial Statements</a:t>
            </a:r>
            <a:endParaRPr lang="en-US" sz="2400" b="0" u="none" strike="noStrike">
              <a:solidFill>
                <a:schemeClr val="dk1"/>
              </a:solidFill>
              <a:uFillTx/>
              <a:latin typeface="Times New Roman" panose="02020603050405020304"/>
            </a:endParaRPr>
          </a:p>
          <a:p>
            <a:pPr marL="514350" indent="-514350" defTabSz="914400">
              <a:lnSpc>
                <a:spcPct val="100000"/>
              </a:lnSpc>
              <a:spcBef>
                <a:spcPts val="625"/>
              </a:spcBef>
              <a:buClr>
                <a:srgbClr val="911B21"/>
              </a:buClr>
              <a:buFont typeface="Arial" panose="020B0604020202020204"/>
              <a:buAutoNum type="arabicPeriod"/>
            </a:pPr>
            <a:r>
              <a:rPr lang="en-IN" sz="2400" b="0" u="none" strike="noStrike">
                <a:solidFill>
                  <a:schemeClr val="dk1"/>
                </a:solidFill>
                <a:uFillTx/>
                <a:latin typeface="Calibri" panose="020F0502020204030204"/>
                <a:ea typeface="Calibri" panose="020F0502020204030204"/>
              </a:rPr>
              <a:t>Journalize and Post Closing Entries</a:t>
            </a:r>
            <a:endParaRPr lang="en-US" sz="2400" b="0" u="none" strike="noStrike">
              <a:solidFill>
                <a:schemeClr val="dk1"/>
              </a:solidFill>
              <a:uFillTx/>
              <a:latin typeface="Times New Roman" panose="02020603050405020304"/>
            </a:endParaRPr>
          </a:p>
          <a:p>
            <a:pPr marL="514350" indent="-514350" defTabSz="914400">
              <a:lnSpc>
                <a:spcPct val="100000"/>
              </a:lnSpc>
              <a:spcBef>
                <a:spcPts val="625"/>
              </a:spcBef>
              <a:buClr>
                <a:srgbClr val="911B21"/>
              </a:buClr>
              <a:buFont typeface="Arial" panose="020B0604020202020204"/>
              <a:buAutoNum type="arabicPeriod"/>
            </a:pPr>
            <a:r>
              <a:rPr lang="en-IN" sz="2400" b="0" u="none" strike="noStrike">
                <a:solidFill>
                  <a:schemeClr val="dk1"/>
                </a:solidFill>
                <a:uFillTx/>
                <a:latin typeface="Calibri" panose="020F0502020204030204"/>
                <a:ea typeface="Calibri" panose="020F0502020204030204"/>
              </a:rPr>
              <a:t>Prepare a Post-Closing Trial Balance</a:t>
            </a:r>
            <a:endParaRPr lang="en-US" sz="2400" b="0" u="none" strike="noStrike">
              <a:solidFill>
                <a:schemeClr val="dk1"/>
              </a:solidFill>
              <a:uFillTx/>
              <a:latin typeface="Times New Roman" panose="02020603050405020304"/>
            </a:endParaRPr>
          </a:p>
        </p:txBody>
      </p:sp>
      <p:sp>
        <p:nvSpPr>
          <p:cNvPr id="251"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Completing the Accounting Cycle</a:t>
            </a:r>
            <a:endParaRPr lang="en-US" sz="3600" b="0" u="none" strike="noStrike">
              <a:solidFill>
                <a:schemeClr val="dk1"/>
              </a:solidFill>
              <a:uFillTx/>
              <a:latin typeface="Times New Roman" panose="02020603050405020304"/>
            </a:endParaRPr>
          </a:p>
        </p:txBody>
      </p:sp>
      <p:sp>
        <p:nvSpPr>
          <p:cNvPr id="164"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800" b="1" u="none" strike="noStrike">
                <a:solidFill>
                  <a:srgbClr val="911621"/>
                </a:solidFill>
                <a:uFillTx/>
                <a:latin typeface="Calibri" panose="020F0502020204030204"/>
                <a:ea typeface="Calibri" panose="020F0502020204030204"/>
              </a:rPr>
              <a:t>Learning Objectives</a:t>
            </a:r>
            <a:endParaRPr lang="en-US" sz="28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2600" b="1" u="none" strike="noStrike">
                <a:solidFill>
                  <a:srgbClr val="911621"/>
                </a:solidFill>
                <a:uFillTx/>
                <a:latin typeface="Calibri" panose="020F0502020204030204"/>
                <a:ea typeface="Calibri" panose="020F0502020204030204"/>
              </a:rPr>
              <a:t>L</a:t>
            </a:r>
            <a:r>
              <a:rPr lang="en-US" sz="100" b="1" u="none" strike="noStrike">
                <a:solidFill>
                  <a:srgbClr val="911621"/>
                </a:solidFill>
                <a:uFillTx/>
                <a:latin typeface="Calibri" panose="020F0502020204030204"/>
                <a:ea typeface="Calibri" panose="020F0502020204030204"/>
              </a:rPr>
              <a:t> </a:t>
            </a:r>
            <a:r>
              <a:rPr lang="en-US" sz="2600" b="1" u="none" strike="noStrike">
                <a:solidFill>
                  <a:srgbClr val="911621"/>
                </a:solidFill>
                <a:uFillTx/>
                <a:latin typeface="Calibri" panose="020F0502020204030204"/>
                <a:ea typeface="Calibri" panose="020F0502020204030204"/>
              </a:rPr>
              <a:t>O 1 </a:t>
            </a:r>
            <a:r>
              <a:rPr lang="en-US" sz="2600" b="0" u="none" strike="noStrike">
                <a:solidFill>
                  <a:schemeClr val="dk1"/>
                </a:solidFill>
                <a:uFillTx/>
                <a:latin typeface="Calibri" panose="020F0502020204030204"/>
                <a:ea typeface="Calibri" panose="020F0502020204030204"/>
              </a:rPr>
              <a:t>Prepare a worksheet.</a:t>
            </a:r>
            <a:endParaRPr lang="en-US" sz="26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2600" b="1" u="none" strike="noStrike">
                <a:solidFill>
                  <a:srgbClr val="911621"/>
                </a:solidFill>
                <a:uFillTx/>
                <a:latin typeface="Calibri" panose="020F0502020204030204"/>
                <a:ea typeface="Calibri" panose="020F0502020204030204"/>
              </a:rPr>
              <a:t>L</a:t>
            </a:r>
            <a:r>
              <a:rPr lang="en-US" sz="100" b="1" u="none" strike="noStrike">
                <a:solidFill>
                  <a:srgbClr val="911621"/>
                </a:solidFill>
                <a:uFillTx/>
                <a:latin typeface="Calibri" panose="020F0502020204030204"/>
                <a:ea typeface="Calibri" panose="020F0502020204030204"/>
              </a:rPr>
              <a:t> </a:t>
            </a:r>
            <a:r>
              <a:rPr lang="en-US" sz="2600" b="1" u="none" strike="noStrike">
                <a:solidFill>
                  <a:srgbClr val="911621"/>
                </a:solidFill>
                <a:uFillTx/>
                <a:latin typeface="Calibri" panose="020F0502020204030204"/>
                <a:ea typeface="Calibri" panose="020F0502020204030204"/>
              </a:rPr>
              <a:t>O 2 </a:t>
            </a:r>
            <a:r>
              <a:rPr lang="en-US" sz="2600" b="0" u="none" strike="noStrike">
                <a:solidFill>
                  <a:schemeClr val="dk1"/>
                </a:solidFill>
                <a:uFillTx/>
                <a:latin typeface="Calibri" panose="020F0502020204030204"/>
                <a:ea typeface="Calibri" panose="020F0502020204030204"/>
              </a:rPr>
              <a:t>Prepare closing entries and a post-closing trial balance.</a:t>
            </a:r>
            <a:endParaRPr lang="en-US" sz="2600" b="0" u="none" strike="noStrike">
              <a:solidFill>
                <a:schemeClr val="dk1"/>
              </a:solidFill>
              <a:uFillTx/>
              <a:latin typeface="Times New Roman" panose="02020603050405020304"/>
            </a:endParaRPr>
          </a:p>
          <a:p>
            <a:pPr marL="685800" indent="-685800" defTabSz="914400">
              <a:lnSpc>
                <a:spcPct val="100000"/>
              </a:lnSpc>
              <a:spcBef>
                <a:spcPts val="555"/>
              </a:spcBef>
              <a:buNone/>
              <a:tabLst>
                <a:tab pos="0" algn="l"/>
              </a:tabLst>
            </a:pPr>
            <a:r>
              <a:rPr lang="en-US" sz="2600" b="1" u="none" strike="noStrike">
                <a:solidFill>
                  <a:srgbClr val="911621"/>
                </a:solidFill>
                <a:uFillTx/>
                <a:latin typeface="Calibri" panose="020F0502020204030204"/>
                <a:ea typeface="Calibri" panose="020F0502020204030204"/>
              </a:rPr>
              <a:t>L</a:t>
            </a:r>
            <a:r>
              <a:rPr lang="en-US" sz="100" b="1" u="none" strike="noStrike">
                <a:solidFill>
                  <a:srgbClr val="911621"/>
                </a:solidFill>
                <a:uFillTx/>
                <a:latin typeface="Calibri" panose="020F0502020204030204"/>
                <a:ea typeface="Calibri" panose="020F0502020204030204"/>
              </a:rPr>
              <a:t> </a:t>
            </a:r>
            <a:r>
              <a:rPr lang="en-US" sz="2600" b="1" u="none" strike="noStrike">
                <a:solidFill>
                  <a:srgbClr val="911621"/>
                </a:solidFill>
                <a:uFillTx/>
                <a:latin typeface="Calibri" panose="020F0502020204030204"/>
                <a:ea typeface="Calibri" panose="020F0502020204030204"/>
              </a:rPr>
              <a:t>O 3 </a:t>
            </a:r>
            <a:r>
              <a:rPr lang="en-US" sz="2600" b="0" u="none" strike="noStrike">
                <a:solidFill>
                  <a:schemeClr val="dk1"/>
                </a:solidFill>
                <a:uFillTx/>
                <a:latin typeface="Calibri" panose="020F0502020204030204"/>
                <a:ea typeface="Calibri" panose="020F0502020204030204"/>
              </a:rPr>
              <a:t>Explain the steps in the accounting cycle and how to prepare correcting entries.</a:t>
            </a:r>
            <a:endParaRPr lang="en-US" sz="26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2600" b="1" u="none" strike="noStrike">
                <a:solidFill>
                  <a:srgbClr val="911621"/>
                </a:solidFill>
                <a:uFillTx/>
                <a:latin typeface="Calibri" panose="020F0502020204030204"/>
                <a:ea typeface="Calibri" panose="020F0502020204030204"/>
              </a:rPr>
              <a:t>L</a:t>
            </a:r>
            <a:r>
              <a:rPr lang="en-US" sz="100" b="1" u="none" strike="noStrike">
                <a:solidFill>
                  <a:srgbClr val="911621"/>
                </a:solidFill>
                <a:uFillTx/>
                <a:latin typeface="Calibri" panose="020F0502020204030204"/>
                <a:ea typeface="Calibri" panose="020F0502020204030204"/>
              </a:rPr>
              <a:t> </a:t>
            </a:r>
            <a:r>
              <a:rPr lang="en-US" sz="2600" b="1" u="none" strike="noStrike">
                <a:solidFill>
                  <a:srgbClr val="911621"/>
                </a:solidFill>
                <a:uFillTx/>
                <a:latin typeface="Calibri" panose="020F0502020204030204"/>
                <a:ea typeface="Calibri" panose="020F0502020204030204"/>
              </a:rPr>
              <a:t>O 4 </a:t>
            </a:r>
            <a:r>
              <a:rPr lang="en-US" sz="2600" b="0" u="none" strike="noStrike">
                <a:solidFill>
                  <a:schemeClr val="dk1"/>
                </a:solidFill>
                <a:uFillTx/>
                <a:latin typeface="Calibri" panose="020F0502020204030204"/>
                <a:ea typeface="Calibri" panose="020F0502020204030204"/>
              </a:rPr>
              <a:t>Identify the sections of a classified balance sheet.</a:t>
            </a:r>
            <a:endParaRPr lang="en-US" sz="26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The Accounting Cycle</a:t>
            </a:r>
            <a:br>
              <a:rPr sz="4000"/>
            </a:br>
            <a:r>
              <a:rPr lang="en-US" sz="3100" b="1" u="none" strike="noStrike">
                <a:solidFill>
                  <a:srgbClr val="007787"/>
                </a:solidFill>
                <a:uFillTx/>
                <a:latin typeface="Calibri" panose="020F0502020204030204"/>
                <a:ea typeface="Calibri" panose="020F0502020204030204"/>
              </a:rPr>
              <a:t>Analyze Business Transactions</a:t>
            </a:r>
            <a:endParaRPr lang="en-US" sz="3100" b="0" u="none" strike="noStrike">
              <a:solidFill>
                <a:schemeClr val="dk1"/>
              </a:solidFill>
              <a:uFillTx/>
              <a:latin typeface="Times New Roman" panose="02020603050405020304"/>
            </a:endParaRPr>
          </a:p>
        </p:txBody>
      </p:sp>
      <p:pic>
        <p:nvPicPr>
          <p:cNvPr id="253" name="Picture Placeholder 13" descr="An illustration of Equation Analysis displays a transaction in account analysis format which begins with an accounting equation expressed as: Assets = Liabilities + Stockholders’ equity, set up as column headings. Cash, Accounts Receivable, Supplies, and Equipment are listed under the Assets column as: Cash plus Accounts Receivable plus Supplies plus Equipment. Accounts Payable is listed under Liabilities. Common Stock, Revenues, Expenses, and Dividends are listed under the Stockholders' equity column as: Common stock plus Revenues minus Expenses minus Dividends (revenues, expenses, and dividends come under the sub-heading, Retained earnings under the Stockholders’ Equity column).  The amount $10,200 is displayed under the Cash account, the amount $2,000 is displayed under the Accounts Receivable account, the amount $1,600 is displayed under the Supplies account, the amount $7,000 is displayed under the Equipment account, $1,850 is displayed under Accounts Payable account, the amount $15,000 is displayed under the Common Stock account, the amount $4,700 is displayed under Revenue account, the amount $250 is displayed under the Expenses account in the first row. The transaction is numbered as (7). A negative $1,700 amount is displayed under the Cash account. Three negative amounts are displayed under the Expenses account: Rent expenses, negative 600; Salary or Wages expenses, 900; Utilities expenses, negative 200. The totaled amount for the accounts are as follows: Cash account, $9,000; Accounts Receivable account, $2,000; Supplies account, $1,600; Equipment account, $7,000; Accounts Payable account, $1,850; Common Stock account, $15,000, Revenue account, $4,700, and Expenses account, minus $1,950. A downward curly brace covers the values $9,000, $2,000, $1,600, and $7,000 and points to the amount $19,600. Another downward curly brace covers the values $1,850, $15,000, $4,700, negative $1,950 and points to the amount $19,600."/>
          <p:cNvPicPr/>
          <p:nvPr/>
        </p:nvPicPr>
        <p:blipFill>
          <a:blip r:embed="rId1"/>
          <a:stretch>
            <a:fillRect/>
          </a:stretch>
        </p:blipFill>
        <p:spPr>
          <a:xfrm>
            <a:off x="657360" y="2049120"/>
            <a:ext cx="7829280" cy="3543120"/>
          </a:xfrm>
          <a:prstGeom prst="rect">
            <a:avLst/>
          </a:prstGeom>
          <a:ln w="0">
            <a:noFill/>
          </a:ln>
        </p:spPr>
      </p:pic>
      <p:sp>
        <p:nvSpPr>
          <p:cNvPr id="254"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The Accounting Cycle</a:t>
            </a:r>
            <a:br>
              <a:rPr sz="4000"/>
            </a:br>
            <a:r>
              <a:rPr lang="en-US" sz="3100" b="1" u="none" strike="noStrike">
                <a:solidFill>
                  <a:srgbClr val="007787"/>
                </a:solidFill>
                <a:uFillTx/>
                <a:latin typeface="Calibri" panose="020F0502020204030204"/>
                <a:ea typeface="Calibri" panose="020F0502020204030204"/>
              </a:rPr>
              <a:t>Journalize the Transactions</a:t>
            </a:r>
            <a:endParaRPr lang="en-US" sz="3100" b="0" u="none" strike="noStrike">
              <a:solidFill>
                <a:schemeClr val="dk1"/>
              </a:solidFill>
              <a:uFillTx/>
              <a:latin typeface="Times New Roman" panose="02020603050405020304"/>
            </a:endParaRPr>
          </a:p>
        </p:txBody>
      </p:sp>
      <p:pic>
        <p:nvPicPr>
          <p:cNvPr id="256" name="Picture Placeholder 13" descr="An illustration depicts the general journal format for October 2022. This illustration displays a label, General Journal, at the top and centered. The next line displays five column headings of the journal as Date, Account Titles and Explanation, Reference, Debit, and Credit. Immediately under the Date column label, 2022 is displayed followed by October 1 for first two entries.&#10;Three journal entries are listed. The debit part of the transaction (1) is recorded by displaying the account name, Cash, reference 101, 10,000 debit; The second part of the transaction is illustrated by displaying the credit account name, Common Stock, reference 311, 10,000 credit is slightly indented on the next line in the Account Titles and Explanation section. Just below the Common Stock account name and slightly indented appears the description of the journal entry as: Issued common stock for cash. &#10;&#10;The debit part of the transaction (2) is recorded by displaying the account name, Equipment, reference 157, 5,000 debit; The second part of the transaction is illustrated by displaying the credit account name, Notes Payable, reference 200, 5,000 credit is slightly indented on the next line in the Account Titles and Explanation section. Just below the Notes Payable account name and slightly indented appears the description of the journal entry as: Issued 3-month, 12% note for office equipment.&#10;The debit part of the transaction (3) is dated October 2 and recorded by displaying the account name, Cash, reference 101, 1,200 debit; The second part of the transaction is illustrated by displaying the credit account name, Unearned Service Revenue, reference 209, 1,200 credit is slightly indented on the next line in the Account Titles and Explanation section. Just below the Unearned Service Revenue account name and slightly indented appears the description of the journal entry as: Received advance from R. Knox for future services."/>
          <p:cNvPicPr/>
          <p:nvPr/>
        </p:nvPicPr>
        <p:blipFill>
          <a:blip r:embed="rId1"/>
          <a:srcRect b="4150"/>
          <a:stretch>
            <a:fillRect/>
          </a:stretch>
        </p:blipFill>
        <p:spPr>
          <a:xfrm>
            <a:off x="622080" y="1550880"/>
            <a:ext cx="7899840" cy="4298040"/>
          </a:xfrm>
          <a:prstGeom prst="rect">
            <a:avLst/>
          </a:prstGeom>
          <a:ln w="0">
            <a:noFill/>
          </a:ln>
        </p:spPr>
      </p:pic>
      <p:sp>
        <p:nvSpPr>
          <p:cNvPr id="257"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The Accounting Cycle</a:t>
            </a:r>
            <a:br>
              <a:rPr sz="4000"/>
            </a:br>
            <a:r>
              <a:rPr lang="en-US" sz="3100" b="1" u="none" strike="noStrike">
                <a:solidFill>
                  <a:srgbClr val="007787"/>
                </a:solidFill>
                <a:uFillTx/>
                <a:latin typeface="Calibri" panose="020F0502020204030204"/>
                <a:ea typeface="Calibri" panose="020F0502020204030204"/>
              </a:rPr>
              <a:t>Post to the Ledger Accounts</a:t>
            </a:r>
            <a:endParaRPr lang="en-US" sz="3100" b="0" u="none" strike="noStrike">
              <a:solidFill>
                <a:schemeClr val="dk1"/>
              </a:solidFill>
              <a:uFillTx/>
              <a:latin typeface="Times New Roman" panose="02020603050405020304"/>
            </a:endParaRPr>
          </a:p>
        </p:txBody>
      </p:sp>
      <p:pic>
        <p:nvPicPr>
          <p:cNvPr id="259" name="Picture Placeholder 13" descr="An illustration displays a general ledger of accounts. The transactions and balances for each respective account are as follows: The account names are Cash, Supplies, Accounts Payable, Unearned Service Revenue, and Common Stock. The column headers in Cash, Supplies, Account Payable, Unearned service revenue, and Common stock accounts are date, explanation, reference, debit, credit and balance.&#10;The data from Cash Number 101 are:&#10;Date, 2022 October 1, Reference J 1, 10,000 debit, balance 10,000;&#10;Date, 2022 October 2, Reference J 1, 1,200 debit, balance 11,200;&#10;Date, 2022 October 3, Reference J 1, 900 credit, balance 10,300;&#10;Date, 2022 October 4, Reference J 1, 600 credit, balance 9,700;&#10;Date, 2022 October 20, Reference J 1, 500 credit, balance 9,200;&#10;Date, 2022 October 26, Reference J 1, 4,000 credit, balance 5,200;&#10;Date, 2022 October 31, Reference J 1, 10,000 debit, balance 15,200;&#10;The data from Interest Payable number 230 are:&#10;Date 2022 October 31, Explanation Adjusting entries, reference J 2, 50 credit, balance 50 (highlighted).&#10;The data from Supplies Number 126 are:&#10;Date 2022 October 5, reference J 1, 2,500 debit, balance 2,500.&#10;The data from Accounts Payable Number 201 are:&#10;Date 2022 October 1, reference J 1, 2,500 credit, balance 2,500.&#10;The data from Unearned Service Revenue Number 209 are:&#10;Date 2022 October 1, reference J 1, 1,200 credit, balance 1,200.&#10;The data from Common Stock number 311 are: Date 2022 October 1, reference J 1, 10, 000 credit, balance 10,000."/>
          <p:cNvPicPr/>
          <p:nvPr/>
        </p:nvPicPr>
        <p:blipFill>
          <a:blip r:embed="rId1"/>
          <a:srcRect b="4910"/>
          <a:stretch>
            <a:fillRect/>
          </a:stretch>
        </p:blipFill>
        <p:spPr>
          <a:xfrm>
            <a:off x="847800" y="1943640"/>
            <a:ext cx="7448040" cy="3876480"/>
          </a:xfrm>
          <a:prstGeom prst="rect">
            <a:avLst/>
          </a:prstGeom>
          <a:ln w="0">
            <a:noFill/>
          </a:ln>
        </p:spPr>
      </p:pic>
      <p:sp>
        <p:nvSpPr>
          <p:cNvPr id="260"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The Accounting Cycle</a:t>
            </a:r>
            <a:br>
              <a:rPr sz="4000"/>
            </a:br>
            <a:r>
              <a:rPr lang="en-US" sz="3100" b="1" u="none" strike="noStrike">
                <a:solidFill>
                  <a:srgbClr val="007787"/>
                </a:solidFill>
                <a:uFillTx/>
                <a:latin typeface="Calibri" panose="020F0502020204030204"/>
                <a:ea typeface="Calibri" panose="020F0502020204030204"/>
              </a:rPr>
              <a:t>Prepare a Trial Balance</a:t>
            </a:r>
            <a:endParaRPr lang="en-US" sz="3100" b="0" u="none" strike="noStrike">
              <a:solidFill>
                <a:schemeClr val="dk1"/>
              </a:solidFill>
              <a:uFillTx/>
              <a:latin typeface="Times New Roman" panose="02020603050405020304"/>
            </a:endParaRPr>
          </a:p>
        </p:txBody>
      </p:sp>
      <p:pic>
        <p:nvPicPr>
          <p:cNvPr id="262" name="Picture Placeholder 14" descr="A trial balance displays a three-line heading consisting of the name of the company, Pioneer Advertising Incorporated; the type of the statement, Trial Balance; and the date, October 31, 2022. There are three columns displayed, the first displaying the account names, and the other two displaying the Debit and Credit amounts. The following are the account name listed with the respective debit and credit amounts: Cash, $15,200 debit; Supplies, 2,500 debit; Prepaid Insurance, 600 debit; Equipment, 5,000 debit; Notes payable, $5,000 credit; Accounts Payable, 2,500; Unearned Service Revenue, 1,200 credit; Common Stock, 10,000 credit; Retained Earnings, 0 credit; Dividends, 500 debit; Service Revenue, 10,000 credit."/>
          <p:cNvPicPr/>
          <p:nvPr/>
        </p:nvPicPr>
        <p:blipFill>
          <a:blip r:embed="rId1"/>
          <a:stretch>
            <a:fillRect/>
          </a:stretch>
        </p:blipFill>
        <p:spPr>
          <a:xfrm>
            <a:off x="654840" y="1731960"/>
            <a:ext cx="7887960" cy="4272480"/>
          </a:xfrm>
          <a:prstGeom prst="rect">
            <a:avLst/>
          </a:prstGeom>
          <a:ln w="0">
            <a:noFill/>
          </a:ln>
        </p:spPr>
      </p:pic>
      <p:sp>
        <p:nvSpPr>
          <p:cNvPr id="263"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85000"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The Accounting Cycle</a:t>
            </a:r>
            <a:br>
              <a:rPr sz="4000"/>
            </a:br>
            <a:r>
              <a:rPr lang="en-US" sz="3100" b="1" u="none" strike="noStrike">
                <a:solidFill>
                  <a:srgbClr val="007787"/>
                </a:solidFill>
                <a:uFillTx/>
                <a:latin typeface="Calibri" panose="020F0502020204030204"/>
                <a:ea typeface="Calibri" panose="020F0502020204030204"/>
              </a:rPr>
              <a:t>Journalize and Post Adjusting Entries: Deferrals/Accruals</a:t>
            </a:r>
            <a:endParaRPr lang="en-US" sz="3100" b="0" u="none" strike="noStrike">
              <a:solidFill>
                <a:schemeClr val="dk1"/>
              </a:solidFill>
              <a:uFillTx/>
              <a:latin typeface="Times New Roman" panose="02020603050405020304"/>
            </a:endParaRPr>
          </a:p>
        </p:txBody>
      </p:sp>
      <p:pic>
        <p:nvPicPr>
          <p:cNvPr id="265" name="Picture Placeholder 24" descr="An illustration displays a general journal and general ledger in cascading format. General journal displays a label, General Journal, at the top and centered. The next line displays five column headings of the journal as Date, Account Titles and Explanation, Reference, Debit, and Credit. Immediately under the Date column label, 2022 is displayed followed by October 31. The debit part of the transaction is recorded by displaying the header adjusting entries in the Account Titles and Explanation section and on the same row as the date. The second part of the transaction is illustrated by displaying the account name, Supplies expense, on the next line in the Account Titles and Explanation section with reference, 631 and 1500 debit.&#10;General ledger permanent of accounts displays the transactions and balances for each respective account are as follows:&#10;The accounts names are Cash, Interest Payable, and Common Stock. The column headers in Cash, Interest Payable, and Common Stock accounts are date, explanation, reference, debit, credit, and balance. &#10;The data from Cash Number 101 are:&#10;Date, 2022 October 1, Reference J 1, 10,000 debit, balance 10,000;&#10;Date, 2022 October 2, Reference J 1, 1,200 debit, balance 11,200;&#10;Date, 2022 October 3, Reference J 1, 900 credit, balance 10,300;&#10;Date, 2022 October 4, Reference J 1, 600 credit, balance 9,700;&#10;Date, 2022 October 20, Reference J 1, 500 credit, balance 9,200;&#10;Date, 2022 October 26, Reference J 1, 4,000 credit, balance 5,200;&#10;The data from Interest Payable number 230 are:&#10;Date 2022 October 31, Explanation Adjusting entries, reference J 2, 50 credit, balance 50 (highlighted).&#10;The data from Common Stock number 311 are: Date 2022 October 1, reference J 1, 10, 000 credit, balance 10,000."/>
          <p:cNvPicPr/>
          <p:nvPr/>
        </p:nvPicPr>
        <p:blipFill>
          <a:blip r:embed="rId1"/>
          <a:stretch>
            <a:fillRect/>
          </a:stretch>
        </p:blipFill>
        <p:spPr>
          <a:xfrm>
            <a:off x="941400" y="1953000"/>
            <a:ext cx="7391160" cy="3943080"/>
          </a:xfrm>
          <a:prstGeom prst="rect">
            <a:avLst/>
          </a:prstGeom>
          <a:ln w="0">
            <a:noFill/>
          </a:ln>
        </p:spPr>
      </p:pic>
      <p:sp>
        <p:nvSpPr>
          <p:cNvPr id="266"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The Accounting Cycle</a:t>
            </a:r>
            <a:br>
              <a:rPr sz="4000"/>
            </a:br>
            <a:r>
              <a:rPr lang="en-US" sz="3100" b="1" u="none" strike="noStrike">
                <a:solidFill>
                  <a:srgbClr val="007787"/>
                </a:solidFill>
                <a:uFillTx/>
                <a:latin typeface="Calibri" panose="020F0502020204030204"/>
                <a:ea typeface="Calibri" panose="020F0502020204030204"/>
              </a:rPr>
              <a:t>Prepare an Adjusted Trial Balance</a:t>
            </a:r>
            <a:endParaRPr lang="en-US" sz="3100" b="0" u="none" strike="noStrike">
              <a:solidFill>
                <a:schemeClr val="dk1"/>
              </a:solidFill>
              <a:uFillTx/>
              <a:latin typeface="Times New Roman" panose="02020603050405020304"/>
            </a:endParaRPr>
          </a:p>
        </p:txBody>
      </p:sp>
      <p:pic>
        <p:nvPicPr>
          <p:cNvPr id="268" name="Picture Placeholder 13" descr="A trial balance displays a three-line heading consisting of the name of the company, Pioneer Advertising Incorporated; the type of statement, Adjusted Trial Balance; and the date, October 31, 2022. There are three columns displayed, the first displaying the account names, and the other two displaying the Debit and Credit amounts. The following are the account name listed with the respective debit and credit amounts: Cash, $15,200 debit; Accounts Receivable, 200; Supplies, 1,000 debit; Prepaid Insurance, 550 debit; Equipment, 5,000 debit; Accumulated Depreciation Equipment, $40 credit; Notes payable, 5,000 credit; Accounts Payable, 2,500 credit; Interest Payable, 50 credit; Unearned Service Revenue, 800 credit; Salaries and Wages Payable, 1,200 credit."/>
          <p:cNvPicPr/>
          <p:nvPr/>
        </p:nvPicPr>
        <p:blipFill>
          <a:blip r:embed="rId1"/>
          <a:stretch>
            <a:fillRect/>
          </a:stretch>
        </p:blipFill>
        <p:spPr>
          <a:xfrm>
            <a:off x="941400" y="2074320"/>
            <a:ext cx="7257600" cy="3885840"/>
          </a:xfrm>
          <a:prstGeom prst="rect">
            <a:avLst/>
          </a:prstGeom>
          <a:ln w="0">
            <a:noFill/>
          </a:ln>
        </p:spPr>
      </p:pic>
      <p:sp>
        <p:nvSpPr>
          <p:cNvPr id="269"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The Accounting Cycle</a:t>
            </a:r>
            <a:br>
              <a:rPr sz="4000"/>
            </a:br>
            <a:r>
              <a:rPr lang="en-US" sz="3100" b="1" u="none" strike="noStrike">
                <a:solidFill>
                  <a:srgbClr val="007787"/>
                </a:solidFill>
                <a:uFillTx/>
                <a:latin typeface="Calibri" panose="020F0502020204030204"/>
                <a:ea typeface="Calibri" panose="020F0502020204030204"/>
              </a:rPr>
              <a:t>Prepare Financial Statements</a:t>
            </a:r>
            <a:endParaRPr lang="en-US" sz="3100" b="0" u="none" strike="noStrike">
              <a:solidFill>
                <a:schemeClr val="dk1"/>
              </a:solidFill>
              <a:uFillTx/>
              <a:latin typeface="Times New Roman" panose="02020603050405020304"/>
            </a:endParaRPr>
          </a:p>
        </p:txBody>
      </p:sp>
      <p:pic>
        <p:nvPicPr>
          <p:cNvPr id="271" name="Picture Placeholder 13" descr="An illustration displays the headings of three statements in cascading format. The first statement displays a three-line heading consisting of the name of the company, Pioneer Advertising Incorporated; the type of the statement: Income Statement; and the time period the statement covers: For the Month Ended October 31, 2022. The second statement displays a three-line heading consisting of the name of the company, Pioneer Advertising Incorporated; the type of statement, Retained Earnings Statement; and the date, October 31, 2022. The third statement displays a three-line heading consisting of the name of the company, Pioneer Advertising Incorporated; the type of statement, Balance Sheet; and the date, October 31, 2022. The third statement displays Assets section of the statement, with the label, Assets, centered. There are 2 columns displayed, the first displaying account names and the other numeric column displaying the respective amounts and totals. The following 3 account names are indented slightly in this section, and the respective amounts are: Cash, $15,200; Accounts receivable, 200; Supplies, 1,000."/>
          <p:cNvPicPr/>
          <p:nvPr/>
        </p:nvPicPr>
        <p:blipFill>
          <a:blip r:embed="rId1"/>
          <a:stretch>
            <a:fillRect/>
          </a:stretch>
        </p:blipFill>
        <p:spPr>
          <a:xfrm>
            <a:off x="866880" y="1958040"/>
            <a:ext cx="7410240" cy="4019040"/>
          </a:xfrm>
          <a:prstGeom prst="rect">
            <a:avLst/>
          </a:prstGeom>
          <a:ln w="0">
            <a:noFill/>
          </a:ln>
        </p:spPr>
      </p:pic>
      <p:sp>
        <p:nvSpPr>
          <p:cNvPr id="272"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The Accounting Cycle</a:t>
            </a:r>
            <a:br>
              <a:rPr sz="4000"/>
            </a:br>
            <a:r>
              <a:rPr lang="en-US" sz="3100" b="1" u="none" strike="noStrike">
                <a:solidFill>
                  <a:srgbClr val="007787"/>
                </a:solidFill>
                <a:uFillTx/>
                <a:latin typeface="Calibri" panose="020F0502020204030204"/>
                <a:ea typeface="Calibri" panose="020F0502020204030204"/>
              </a:rPr>
              <a:t>Journalize and Post Closing Entries</a:t>
            </a:r>
            <a:endParaRPr lang="en-US" sz="3100" b="0" u="none" strike="noStrike">
              <a:solidFill>
                <a:schemeClr val="dk1"/>
              </a:solidFill>
              <a:uFillTx/>
              <a:latin typeface="Times New Roman" panose="02020603050405020304"/>
            </a:endParaRPr>
          </a:p>
        </p:txBody>
      </p:sp>
      <p:pic>
        <p:nvPicPr>
          <p:cNvPr id="274" name="Picture Placeholder 13" descr="An illustration depicts the general journal format for October 2022. This illustration displays a label, General Journal, at the top and centered. The next line displays five column headings of the journal as Date, Account Titles and Explanation, Reference, Debit, and Credit. Two entries are displayed. Immediately under the Date column label, 2022 is displayed followed by October 31 for both entries.&#10;The debit part of the transaction (1), titled Closing Entries, is recorded by displaying the account name, Service Revenue, reference 400, 10,600 debit; The second part of the transaction is illustrated by displaying the slightly indented account name, Income Summary, reference 350, 10,600 credit. Just below the Income Summary account name and slightly indented appears the description of the journal entry as: To close revenue account. &#10;The debit part of the transaction (2) is recorded by displaying the account name, Income Summary, reference 350, 7,740 debit; The second part of the transaction is illustrated by displaying the slightly indented account names as follows: Supplies Expense, reference 631, 1,500 credit; Depreciation Expense, reference 711, 40 credit; Insurance Expense, reference 722, 50 credit; Salaries and Wages Expense, reference 726, 5,200 credit; Rent Expense, reference 729, 900 credit."/>
          <p:cNvPicPr/>
          <p:nvPr/>
        </p:nvPicPr>
        <p:blipFill>
          <a:blip r:embed="rId1"/>
          <a:stretch>
            <a:fillRect/>
          </a:stretch>
        </p:blipFill>
        <p:spPr>
          <a:xfrm>
            <a:off x="942840" y="2030760"/>
            <a:ext cx="7257600" cy="3981240"/>
          </a:xfrm>
          <a:prstGeom prst="rect">
            <a:avLst/>
          </a:prstGeom>
          <a:ln w="0">
            <a:noFill/>
          </a:ln>
        </p:spPr>
      </p:pic>
      <p:sp>
        <p:nvSpPr>
          <p:cNvPr id="275"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The Accounting Cycle</a:t>
            </a:r>
            <a:br>
              <a:rPr sz="4000"/>
            </a:br>
            <a:r>
              <a:rPr lang="en-US" sz="3100" b="1" u="none" strike="noStrike">
                <a:solidFill>
                  <a:srgbClr val="007787"/>
                </a:solidFill>
                <a:uFillTx/>
                <a:latin typeface="Calibri" panose="020F0502020204030204"/>
                <a:ea typeface="Calibri" panose="020F0502020204030204"/>
              </a:rPr>
              <a:t>Prepare a Post-Closing Trial Balance</a:t>
            </a:r>
            <a:endParaRPr lang="en-US" sz="3100" b="0" u="none" strike="noStrike">
              <a:solidFill>
                <a:schemeClr val="dk1"/>
              </a:solidFill>
              <a:uFillTx/>
              <a:latin typeface="Times New Roman" panose="02020603050405020304"/>
            </a:endParaRPr>
          </a:p>
        </p:txBody>
      </p:sp>
      <p:pic>
        <p:nvPicPr>
          <p:cNvPr id="277" name="Picture Placeholder 13" descr="A Post-Closing Trial Balance displays a three-line heading consisting of the name of the company, Pioneer Advertising Incorporated; the type of statement, Post-Closing Trial Balance; and the date, October 31, 2022. There are three columns displayed, the first displaying the account names, and the other two displaying the Debit and Credit amounts. The following are the account name listed with the respective debit and credit amounts: Cash, $15,200 debit; Accounts Receivable, 200; Supplies, 1,000 debit; Prepaid Insurance, 550 debit; Equipment, 5,000 debit; Accumulated Depreciation Equipment, $40 credit; Notes payable, 5,000 credit; Accounts Payable, 2,500 credit; Interest Payable, 50 credit; Unearned Service Revenue, 800 credit; Salaries and Wages Payable, 1,200 credit."/>
          <p:cNvPicPr/>
          <p:nvPr/>
        </p:nvPicPr>
        <p:blipFill>
          <a:blip r:embed="rId1"/>
          <a:stretch>
            <a:fillRect/>
          </a:stretch>
        </p:blipFill>
        <p:spPr>
          <a:xfrm>
            <a:off x="941400" y="1958040"/>
            <a:ext cx="7200720" cy="3981240"/>
          </a:xfrm>
          <a:prstGeom prst="rect">
            <a:avLst/>
          </a:prstGeom>
          <a:ln w="0">
            <a:noFill/>
          </a:ln>
        </p:spPr>
      </p:pic>
      <p:sp>
        <p:nvSpPr>
          <p:cNvPr id="278"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Autofit/>
          </a:bodyPr>
          <a:p>
            <a:pPr indent="0" defTabSz="914400">
              <a:lnSpc>
                <a:spcPct val="100000"/>
              </a:lnSpc>
              <a:buNone/>
            </a:pPr>
            <a:r>
              <a:rPr lang="en-US" sz="3600" b="1" u="none" strike="noStrike">
                <a:solidFill>
                  <a:srgbClr val="007787"/>
                </a:solidFill>
                <a:uFillTx/>
                <a:latin typeface="Calibri" panose="020F0502020204030204"/>
                <a:ea typeface="Calibri" panose="020F0502020204030204"/>
              </a:rPr>
              <a:t>Correcting Entries—An Avoidable Step</a:t>
            </a:r>
            <a:endParaRPr lang="en-US" sz="3600" b="0" u="none" strike="noStrike">
              <a:solidFill>
                <a:schemeClr val="dk1"/>
              </a:solidFill>
              <a:uFillTx/>
              <a:latin typeface="Times New Roman" panose="02020603050405020304"/>
            </a:endParaRPr>
          </a:p>
        </p:txBody>
      </p:sp>
      <p:sp>
        <p:nvSpPr>
          <p:cNvPr id="280"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marL="457200" lvl="1" indent="-457200" defTabSz="914400">
              <a:lnSpc>
                <a:spcPct val="100000"/>
              </a:lnSpc>
              <a:spcBef>
                <a:spcPts val="625"/>
              </a:spcBef>
              <a:buClr>
                <a:srgbClr val="911B21"/>
              </a:buClr>
              <a:buFont typeface="Arial" panose="020B0604020202020204"/>
              <a:buChar char="•"/>
            </a:pPr>
            <a:r>
              <a:rPr lang="en-US" sz="2600" b="0" u="none" strike="noStrike">
                <a:solidFill>
                  <a:srgbClr val="000000"/>
                </a:solidFill>
                <a:uFillTx/>
                <a:latin typeface="Calibri" panose="020F0502020204030204"/>
                <a:ea typeface="Calibri" panose="020F0502020204030204"/>
              </a:rPr>
              <a:t>Unnecessary if accounting records are free of errors.</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600" b="0" u="none" strike="noStrike">
                <a:solidFill>
                  <a:srgbClr val="000000"/>
                </a:solidFill>
                <a:uFillTx/>
                <a:latin typeface="Calibri" panose="020F0502020204030204"/>
                <a:ea typeface="Calibri" panose="020F0502020204030204"/>
              </a:rPr>
              <a:t>Made whenever an error is discovered.</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600" b="0" u="none" strike="noStrike">
                <a:solidFill>
                  <a:srgbClr val="000000"/>
                </a:solidFill>
                <a:uFillTx/>
                <a:latin typeface="Calibri" panose="020F0502020204030204"/>
                <a:ea typeface="Calibri" panose="020F0502020204030204"/>
              </a:rPr>
              <a:t>Must be posted before closing entries.</a:t>
            </a:r>
            <a:endParaRPr lang="en-US" sz="26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600" b="0" u="none" strike="noStrike">
                <a:solidFill>
                  <a:srgbClr val="000000"/>
                </a:solidFill>
                <a:uFillTx/>
                <a:latin typeface="Calibri" panose="020F0502020204030204"/>
                <a:ea typeface="Calibri" panose="020F0502020204030204"/>
              </a:rPr>
              <a:t>Instead of preparing a correcting entry, it is possible to reverse the incorrect entry and then prepare the correct entry.</a:t>
            </a:r>
            <a:endParaRPr lang="en-US" sz="2600" b="0" u="none" strike="noStrike">
              <a:solidFill>
                <a:schemeClr val="dk1"/>
              </a:solidFill>
              <a:uFillTx/>
              <a:latin typeface="Times New Roman" panose="02020603050405020304"/>
            </a:endParaRPr>
          </a:p>
        </p:txBody>
      </p:sp>
      <p:sp>
        <p:nvSpPr>
          <p:cNvPr id="281"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0" y="457200"/>
            <a:ext cx="9143640" cy="1060200"/>
          </a:xfrm>
          <a:prstGeom prst="rect">
            <a:avLst/>
          </a:prstGeom>
          <a:solidFill>
            <a:srgbClr val="E2F3F8"/>
          </a:solidFill>
          <a:ln w="0">
            <a:noFill/>
          </a:ln>
        </p:spPr>
        <p:txBody>
          <a:bodyPr lIns="91440" tIns="45720" rIns="91440" bIns="45720" anchor="t">
            <a:normAutofit fontScale="92500" lnSpcReduction="9999"/>
          </a:bodyPr>
          <a:p>
            <a:pPr indent="0" defTabSz="914400">
              <a:lnSpc>
                <a:spcPct val="90000"/>
              </a:lnSpc>
              <a:buNone/>
            </a:pPr>
            <a:r>
              <a:rPr lang="en-US" sz="4000" b="1" u="none" strike="noStrike">
                <a:solidFill>
                  <a:srgbClr val="911621"/>
                </a:solidFill>
                <a:uFillTx/>
                <a:latin typeface="Calibri" panose="020F0502020204030204"/>
                <a:ea typeface="Calibri" panose="020F0502020204030204"/>
              </a:rPr>
              <a:t>LEARNING OBJECTIVE 1</a:t>
            </a:r>
            <a:br>
              <a:rPr sz="4000"/>
            </a:br>
            <a:r>
              <a:rPr lang="en-US" sz="4000" b="1" u="none" strike="noStrike">
                <a:solidFill>
                  <a:schemeClr val="dk1"/>
                </a:solidFill>
                <a:uFillTx/>
                <a:latin typeface="Calibri" panose="020F0502020204030204"/>
                <a:ea typeface="Calibri" panose="020F0502020204030204"/>
              </a:rPr>
              <a:t>Prepare a Worksheet</a:t>
            </a:r>
            <a:endParaRPr lang="en-US" sz="4000" b="0" u="none" strike="noStrike">
              <a:solidFill>
                <a:schemeClr val="dk1"/>
              </a:solidFill>
              <a:uFillTx/>
              <a:latin typeface="Times New Roman" panose="02020603050405020304"/>
            </a:endParaRPr>
          </a:p>
        </p:txBody>
      </p:sp>
      <p:sp>
        <p:nvSpPr>
          <p:cNvPr id="166"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800" b="1" u="none" strike="noStrike">
                <a:solidFill>
                  <a:schemeClr val="dk1"/>
                </a:solidFill>
                <a:uFillTx/>
                <a:latin typeface="Calibri" panose="020F0502020204030204"/>
                <a:ea typeface="Calibri" panose="020F0502020204030204"/>
              </a:rPr>
              <a:t>Worksheet</a:t>
            </a:r>
            <a:endParaRPr lang="en-US" sz="2800" b="0" u="none" strike="noStrike">
              <a:solidFill>
                <a:schemeClr val="dk1"/>
              </a:solidFill>
              <a:uFillTx/>
              <a:latin typeface="Times New Roman" panose="02020603050405020304"/>
            </a:endParaRPr>
          </a:p>
          <a:p>
            <a:pPr marL="457200" lvl="1" indent="-457200" defTabSz="914400">
              <a:lnSpc>
                <a:spcPct val="91000"/>
              </a:lnSpc>
              <a:spcBef>
                <a:spcPts val="1200"/>
              </a:spcBef>
              <a:buClr>
                <a:srgbClr val="911B21"/>
              </a:buClr>
              <a:buFont typeface="Arial" panose="020B0604020202020204"/>
              <a:buChar char="•"/>
              <a:tabLst>
                <a:tab pos="0" algn="l"/>
              </a:tabLst>
            </a:pPr>
            <a:r>
              <a:rPr lang="en-US" sz="2800" b="0" u="none" strike="noStrike">
                <a:solidFill>
                  <a:srgbClr val="000000"/>
                </a:solidFill>
                <a:uFillTx/>
                <a:latin typeface="Calibri" panose="020F0502020204030204"/>
                <a:ea typeface="Calibri" panose="020F0502020204030204"/>
              </a:rPr>
              <a:t>Multiple-column spreadsheet used in preparing financial statements.</a:t>
            </a:r>
            <a:endParaRPr lang="en-US" sz="2800" b="0" u="none" strike="noStrike">
              <a:solidFill>
                <a:schemeClr val="dk1"/>
              </a:solidFill>
              <a:uFillTx/>
              <a:latin typeface="Times New Roman" panose="02020603050405020304"/>
            </a:endParaRPr>
          </a:p>
          <a:p>
            <a:pPr marL="457200" lvl="1" indent="-457200" defTabSz="914400">
              <a:lnSpc>
                <a:spcPct val="91000"/>
              </a:lnSpc>
              <a:spcBef>
                <a:spcPts val="1200"/>
              </a:spcBef>
              <a:buClr>
                <a:srgbClr val="911B21"/>
              </a:buClr>
              <a:buFont typeface="Arial" panose="020B0604020202020204"/>
              <a:buChar char="•"/>
              <a:tabLst>
                <a:tab pos="0" algn="l"/>
              </a:tabLst>
            </a:pPr>
            <a:r>
              <a:rPr lang="en-US" sz="2800" b="0" u="none" strike="noStrike">
                <a:solidFill>
                  <a:srgbClr val="000000"/>
                </a:solidFill>
                <a:uFillTx/>
                <a:latin typeface="Calibri" panose="020F0502020204030204"/>
                <a:ea typeface="Calibri" panose="020F0502020204030204"/>
              </a:rPr>
              <a:t>Not a permanent accounting record.</a:t>
            </a:r>
            <a:endParaRPr lang="en-US" sz="2800" b="0" u="none" strike="noStrike">
              <a:solidFill>
                <a:schemeClr val="dk1"/>
              </a:solidFill>
              <a:uFillTx/>
              <a:latin typeface="Times New Roman" panose="02020603050405020304"/>
            </a:endParaRPr>
          </a:p>
          <a:p>
            <a:pPr marL="457200" lvl="1" indent="-457200" defTabSz="914400">
              <a:lnSpc>
                <a:spcPct val="91000"/>
              </a:lnSpc>
              <a:spcBef>
                <a:spcPts val="1200"/>
              </a:spcBef>
              <a:buClr>
                <a:srgbClr val="911B21"/>
              </a:buClr>
              <a:buFont typeface="Arial" panose="020B0604020202020204"/>
              <a:buChar char="•"/>
              <a:tabLst>
                <a:tab pos="0" algn="l"/>
              </a:tabLst>
            </a:pPr>
            <a:r>
              <a:rPr lang="en-US" sz="2800" b="0" u="none" strike="noStrike">
                <a:solidFill>
                  <a:srgbClr val="000000"/>
                </a:solidFill>
                <a:uFillTx/>
                <a:latin typeface="Calibri" panose="020F0502020204030204"/>
                <a:ea typeface="Calibri" panose="020F0502020204030204"/>
              </a:rPr>
              <a:t>Prepared using a five-step process.</a:t>
            </a:r>
            <a:endParaRPr lang="en-US" sz="2800" b="0" u="none" strike="noStrike">
              <a:solidFill>
                <a:schemeClr val="dk1"/>
              </a:solidFill>
              <a:uFillTx/>
              <a:latin typeface="Times New Roman" panose="02020603050405020304"/>
            </a:endParaRPr>
          </a:p>
          <a:p>
            <a:pPr marL="457200" lvl="1" indent="-457200" defTabSz="914400">
              <a:lnSpc>
                <a:spcPct val="91000"/>
              </a:lnSpc>
              <a:spcBef>
                <a:spcPts val="1200"/>
              </a:spcBef>
              <a:buClr>
                <a:srgbClr val="911B21"/>
              </a:buClr>
              <a:buFont typeface="Arial" panose="020B0604020202020204"/>
              <a:buChar char="•"/>
              <a:tabLst>
                <a:tab pos="0" algn="l"/>
              </a:tabLst>
            </a:pPr>
            <a:r>
              <a:rPr lang="en-US" sz="2800" b="0" u="none" strike="noStrike">
                <a:solidFill>
                  <a:srgbClr val="000000"/>
                </a:solidFill>
                <a:uFillTx/>
                <a:latin typeface="Calibri" panose="020F0502020204030204"/>
                <a:ea typeface="Calibri" panose="020F0502020204030204"/>
              </a:rPr>
              <a:t>Use of worksheet is optional.</a:t>
            </a:r>
            <a:endParaRPr lang="en-US" sz="2800" b="0" u="none" strike="noStrike">
              <a:solidFill>
                <a:schemeClr val="dk1"/>
              </a:solidFill>
              <a:uFillTx/>
              <a:latin typeface="Times New Roman" panose="02020603050405020304"/>
            </a:endParaRPr>
          </a:p>
        </p:txBody>
      </p:sp>
      <p:sp>
        <p:nvSpPr>
          <p:cNvPr id="167"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Correcting Entries—An Avoidable Step</a:t>
            </a:r>
            <a:br>
              <a:rPr sz="3600"/>
            </a:br>
            <a:r>
              <a:rPr lang="en-US" sz="2800" b="1" u="none" strike="noStrike">
                <a:solidFill>
                  <a:srgbClr val="007787"/>
                </a:solidFill>
                <a:uFillTx/>
                <a:latin typeface="Calibri" panose="020F0502020204030204"/>
                <a:ea typeface="Calibri" panose="020F0502020204030204"/>
              </a:rPr>
              <a:t>Case 1</a:t>
            </a:r>
            <a:endParaRPr lang="en-US" sz="2800" b="0" u="none" strike="noStrike">
              <a:solidFill>
                <a:schemeClr val="dk1"/>
              </a:solidFill>
              <a:uFillTx/>
              <a:latin typeface="Times New Roman" panose="02020603050405020304"/>
            </a:endParaRPr>
          </a:p>
        </p:txBody>
      </p:sp>
      <p:sp>
        <p:nvSpPr>
          <p:cNvPr id="283" name="PlaceHolder 2"/>
          <p:cNvSpPr>
            <a:spLocks noGrp="1"/>
          </p:cNvSpPr>
          <p:nvPr>
            <p:ph/>
          </p:nvPr>
        </p:nvSpPr>
        <p:spPr>
          <a:xfrm>
            <a:off x="304920" y="1752480"/>
            <a:ext cx="8534160" cy="144756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400" b="0" u="none" strike="noStrike">
                <a:solidFill>
                  <a:srgbClr val="000000"/>
                </a:solidFill>
                <a:uFillTx/>
                <a:latin typeface="Calibri" panose="020F0502020204030204"/>
                <a:ea typeface="Calibri" panose="020F0502020204030204"/>
              </a:rPr>
              <a:t>On May 10, Mercato Co. journalized and posted a $50 cash collection on account from a customer as a debit to Cash $50 and a credit to Service Revenue $50. The company discovered the error on May 20, when the customer paid the remaining balance in full.</a:t>
            </a:r>
            <a:endParaRPr lang="en-US" sz="2400" b="0" u="none" strike="noStrike">
              <a:solidFill>
                <a:schemeClr val="dk1"/>
              </a:solidFill>
              <a:uFillTx/>
              <a:latin typeface="Times New Roman" panose="02020603050405020304"/>
            </a:endParaRPr>
          </a:p>
        </p:txBody>
      </p:sp>
      <p:pic>
        <p:nvPicPr>
          <p:cNvPr id="284" name="Picture Placeholder 22" descr="A comparison of incorrect and correct entries on May 10. The account name, debit, and credit details for incorrect entry are: Cash, 50 debit; Service Revenue, 50 credit. The account name, debit, and credit details for correct entry are: Cash, 50 debit; the Accounts Receivable, 50 credit."/>
          <p:cNvPicPr/>
          <p:nvPr/>
        </p:nvPicPr>
        <p:blipFill>
          <a:blip r:embed="rId1"/>
          <a:stretch>
            <a:fillRect/>
          </a:stretch>
        </p:blipFill>
        <p:spPr>
          <a:xfrm>
            <a:off x="636480" y="3439800"/>
            <a:ext cx="7871040" cy="1311480"/>
          </a:xfrm>
          <a:prstGeom prst="rect">
            <a:avLst/>
          </a:prstGeom>
          <a:ln w="0">
            <a:noFill/>
          </a:ln>
        </p:spPr>
      </p:pic>
      <p:pic>
        <p:nvPicPr>
          <p:cNvPr id="285" name="Picture Placeholder 23" descr="A correcting entry made on May 20. The debit part of the transaction is recorded by displaying the account name, Service Revenue, 50 debit; The second part of the transaction is illustrated by displaying the credit account name, Accounts Receivable, 50 credit, which is slightly indented on the next line in the Account Titles and Explanation section. Just below the Accounts Receivable account name and slightly indented appears the description of the journal entry as: To correct entry of May 10."/>
          <p:cNvPicPr/>
          <p:nvPr/>
        </p:nvPicPr>
        <p:blipFill>
          <a:blip r:embed="rId2"/>
          <a:stretch>
            <a:fillRect/>
          </a:stretch>
        </p:blipFill>
        <p:spPr>
          <a:xfrm>
            <a:off x="777960" y="4636440"/>
            <a:ext cx="7645320" cy="1375920"/>
          </a:xfrm>
          <a:prstGeom prst="rect">
            <a:avLst/>
          </a:prstGeom>
          <a:ln w="0">
            <a:noFill/>
          </a:ln>
        </p:spPr>
      </p:pic>
      <p:sp>
        <p:nvSpPr>
          <p:cNvPr id="286"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Correcting Entries—An Avoidable Step</a:t>
            </a:r>
            <a:br>
              <a:rPr sz="3600"/>
            </a:br>
            <a:r>
              <a:rPr lang="en-US" sz="2800" b="1" u="none" strike="noStrike">
                <a:solidFill>
                  <a:srgbClr val="007787"/>
                </a:solidFill>
                <a:uFillTx/>
                <a:latin typeface="Calibri" panose="020F0502020204030204"/>
                <a:ea typeface="Calibri" panose="020F0502020204030204"/>
              </a:rPr>
              <a:t>Case 2</a:t>
            </a:r>
            <a:endParaRPr lang="en-US" sz="2800" b="0" u="none" strike="noStrike">
              <a:solidFill>
                <a:schemeClr val="dk1"/>
              </a:solidFill>
              <a:uFillTx/>
              <a:latin typeface="Times New Roman" panose="02020603050405020304"/>
            </a:endParaRPr>
          </a:p>
        </p:txBody>
      </p:sp>
      <p:sp>
        <p:nvSpPr>
          <p:cNvPr id="288" name="PlaceHolder 2"/>
          <p:cNvSpPr>
            <a:spLocks noGrp="1"/>
          </p:cNvSpPr>
          <p:nvPr>
            <p:ph/>
          </p:nvPr>
        </p:nvSpPr>
        <p:spPr>
          <a:xfrm>
            <a:off x="304920" y="1752480"/>
            <a:ext cx="8534160" cy="144756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2400" b="0" u="none" strike="noStrike">
                <a:solidFill>
                  <a:schemeClr val="dk1"/>
                </a:solidFill>
                <a:uFillTx/>
                <a:latin typeface="Calibri" panose="020F0502020204030204"/>
                <a:ea typeface="Calibri" panose="020F0502020204030204"/>
              </a:rPr>
              <a:t>On May 18, Mercato purchased on account equipment costing $450. The transaction was journalized and posted as a debit to Equipment $45 and a credit to Accounts Payable $45. The error was discovered on June 3.</a:t>
            </a:r>
            <a:endParaRPr lang="en-US" sz="2400" b="0" u="none" strike="noStrike">
              <a:solidFill>
                <a:schemeClr val="dk1"/>
              </a:solidFill>
              <a:uFillTx/>
              <a:latin typeface="Times New Roman" panose="02020603050405020304"/>
            </a:endParaRPr>
          </a:p>
        </p:txBody>
      </p:sp>
      <p:pic>
        <p:nvPicPr>
          <p:cNvPr id="289" name="Picture Placeholder 14" descr="A comparison of incorrect and correct entries on May 18. The account name, debit, and credit details for incorrect entry are: Equipment, 45 debit; the Accounts payable, 45 credit. The account name, debit, and credit details for correct entry are: Equipment, 450 debit; the Accounts payable, 450 credit."/>
          <p:cNvPicPr/>
          <p:nvPr/>
        </p:nvPicPr>
        <p:blipFill>
          <a:blip r:embed="rId1"/>
          <a:stretch>
            <a:fillRect/>
          </a:stretch>
        </p:blipFill>
        <p:spPr>
          <a:xfrm>
            <a:off x="625680" y="3376440"/>
            <a:ext cx="7892640" cy="1354680"/>
          </a:xfrm>
          <a:prstGeom prst="rect">
            <a:avLst/>
          </a:prstGeom>
          <a:ln w="0">
            <a:noFill/>
          </a:ln>
        </p:spPr>
      </p:pic>
      <p:pic>
        <p:nvPicPr>
          <p:cNvPr id="290" name="Picture Placeholder 15" descr="A correcting entry is made on June 3. The debit part of the transaction is recorded by displaying the account name, Equipment, 405 debit; The second part of the transaction is illustrated by displaying the credit account name, Accounts Payable, 405 credit, which is slightly indented on the next line in the Account Titles and Explanation section. Just below the Accounts Payable account name and slightly indented appears the description of the journal entry as: To correct entry of May 18."/>
          <p:cNvPicPr/>
          <p:nvPr/>
        </p:nvPicPr>
        <p:blipFill>
          <a:blip r:embed="rId2"/>
          <a:stretch>
            <a:fillRect/>
          </a:stretch>
        </p:blipFill>
        <p:spPr>
          <a:xfrm>
            <a:off x="668520" y="4636080"/>
            <a:ext cx="7806600" cy="1515960"/>
          </a:xfrm>
          <a:prstGeom prst="rect">
            <a:avLst/>
          </a:prstGeom>
          <a:ln w="0">
            <a:noFill/>
          </a:ln>
        </p:spPr>
      </p:pic>
      <p:sp>
        <p:nvSpPr>
          <p:cNvPr id="291"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Accounting Across the Organization</a:t>
            </a:r>
            <a:br>
              <a:rPr sz="3600"/>
            </a:br>
            <a:r>
              <a:rPr lang="en-US" sz="3600" b="1" u="none" strike="noStrike">
                <a:solidFill>
                  <a:srgbClr val="007787"/>
                </a:solidFill>
                <a:uFillTx/>
                <a:latin typeface="Calibri" panose="020F0502020204030204"/>
                <a:ea typeface="Calibri" panose="020F0502020204030204"/>
              </a:rPr>
              <a:t>Yale Express</a:t>
            </a:r>
            <a:endParaRPr lang="en-US" sz="3600" b="0" u="none" strike="noStrike">
              <a:solidFill>
                <a:schemeClr val="dk1"/>
              </a:solidFill>
              <a:uFillTx/>
              <a:latin typeface="Times New Roman" panose="02020603050405020304"/>
            </a:endParaRPr>
          </a:p>
        </p:txBody>
      </p:sp>
      <p:sp>
        <p:nvSpPr>
          <p:cNvPr id="293" name="PlaceHolder 2"/>
          <p:cNvSpPr>
            <a:spLocks noGrp="1"/>
          </p:cNvSpPr>
          <p:nvPr>
            <p:ph/>
          </p:nvPr>
        </p:nvSpPr>
        <p:spPr>
          <a:xfrm>
            <a:off x="304920" y="1752480"/>
            <a:ext cx="6127200" cy="442728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1400" b="1" u="none" strike="noStrike">
                <a:solidFill>
                  <a:schemeClr val="dk1"/>
                </a:solidFill>
                <a:uFillTx/>
                <a:latin typeface="Calibri" panose="020F0502020204030204"/>
                <a:ea typeface="Calibri" panose="020F0502020204030204"/>
              </a:rPr>
              <a:t>Lost in Transportation</a:t>
            </a:r>
            <a:endParaRPr lang="en-US" sz="14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1400" b="1" u="none" strike="noStrike">
                <a:solidFill>
                  <a:schemeClr val="dk1"/>
                </a:solidFill>
                <a:uFillTx/>
                <a:latin typeface="Calibri" panose="020F0502020204030204"/>
                <a:ea typeface="Calibri" panose="020F0502020204030204"/>
              </a:rPr>
              <a:t>Yale Express</a:t>
            </a:r>
            <a:r>
              <a:rPr lang="en-US" sz="1400" b="0" u="none" strike="noStrike">
                <a:solidFill>
                  <a:schemeClr val="dk1"/>
                </a:solidFill>
                <a:uFillTx/>
                <a:latin typeface="Calibri" panose="020F0502020204030204"/>
                <a:ea typeface="Calibri" panose="020F0502020204030204"/>
              </a:rPr>
              <a:t>, a short-haul trucking firm, turned over much of its cargo to local truckers to complete deliveries. Yale collected the entire delivery charge. When billed by the local trucker, Yale sent payment for the final phase to the local trucker. Yale used a cutoff period of 20 days into the next accounting period in making its adjusting entries for accrued liabilities. That is, it waited 20 days to receive the local truckers’ bills to determine the amount of the unpaid but incurred delivery charges as of the balance sheet date. </a:t>
            </a:r>
            <a:endParaRPr lang="en-US" sz="14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1400" b="0" u="none" strike="noStrike">
                <a:solidFill>
                  <a:schemeClr val="dk1"/>
                </a:solidFill>
                <a:uFillTx/>
                <a:latin typeface="Calibri" panose="020F0502020204030204"/>
                <a:ea typeface="Calibri" panose="020F0502020204030204"/>
              </a:rPr>
              <a:t>On the other hand, </a:t>
            </a:r>
            <a:r>
              <a:rPr lang="en-US" sz="1400" b="1" u="none" strike="noStrike">
                <a:solidFill>
                  <a:schemeClr val="dk1"/>
                </a:solidFill>
                <a:uFillTx/>
                <a:latin typeface="Calibri" panose="020F0502020204030204"/>
                <a:ea typeface="Calibri" panose="020F0502020204030204"/>
              </a:rPr>
              <a:t>Republic Carloading</a:t>
            </a:r>
            <a:r>
              <a:rPr lang="en-US" sz="1400" b="0" u="none" strike="noStrike">
                <a:solidFill>
                  <a:schemeClr val="dk1"/>
                </a:solidFill>
                <a:uFillTx/>
                <a:latin typeface="Calibri" panose="020F0502020204030204"/>
                <a:ea typeface="Calibri" panose="020F0502020204030204"/>
              </a:rPr>
              <a:t>, a nationwide, long-distance freight forwarder, frequently did not receive transportation bills from truckers to whom it passed on cargo until months after the year-end. In making its year-end adjusting entries, Republic waited for months in order to include all of these outstanding transportation bills. </a:t>
            </a:r>
            <a:endParaRPr lang="en-US" sz="14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1400" b="0" u="none" strike="noStrike">
                <a:solidFill>
                  <a:schemeClr val="dk1"/>
                </a:solidFill>
                <a:uFillTx/>
                <a:latin typeface="Calibri" panose="020F0502020204030204"/>
                <a:ea typeface="Calibri" panose="020F0502020204030204"/>
              </a:rPr>
              <a:t>When Yale Express merged with Republic Carloading, Yale’s vice president employed the 20-day cutoff procedure for both firms. As a result, millions of dollars of Republic’s accrued transportation bills went unrecorded. When the company detected the error and made correcting entries, these and other errors changed a reported profit of $1.14 million into a loss of $1.88 million!</a:t>
            </a:r>
            <a:endParaRPr lang="en-US" sz="1400" b="0" u="none" strike="noStrike">
              <a:solidFill>
                <a:schemeClr val="dk1"/>
              </a:solidFill>
              <a:uFillTx/>
              <a:latin typeface="Times New Roman" panose="02020603050405020304"/>
            </a:endParaRPr>
          </a:p>
        </p:txBody>
      </p:sp>
      <p:pic>
        <p:nvPicPr>
          <p:cNvPr id="294" name="Picture Placeholder 13" descr="A photo of a freight truck."/>
          <p:cNvPicPr/>
          <p:nvPr/>
        </p:nvPicPr>
        <p:blipFill>
          <a:blip r:embed="rId1"/>
          <a:stretch>
            <a:fillRect/>
          </a:stretch>
        </p:blipFill>
        <p:spPr>
          <a:xfrm>
            <a:off x="6417000" y="1792080"/>
            <a:ext cx="2581560" cy="3904200"/>
          </a:xfrm>
          <a:prstGeom prst="rect">
            <a:avLst/>
          </a:prstGeom>
          <a:ln w="0">
            <a:noFill/>
          </a:ln>
        </p:spPr>
      </p:pic>
      <p:sp>
        <p:nvSpPr>
          <p:cNvPr id="295"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Accounting Across the Organization</a:t>
            </a:r>
            <a:br>
              <a:rPr sz="3600"/>
            </a:br>
            <a:r>
              <a:rPr lang="en-US" sz="3600" b="1" u="none" strike="noStrike">
                <a:solidFill>
                  <a:srgbClr val="007787"/>
                </a:solidFill>
                <a:uFillTx/>
                <a:latin typeface="Calibri" panose="020F0502020204030204"/>
                <a:ea typeface="Calibri" panose="020F0502020204030204"/>
              </a:rPr>
              <a:t>Yale Express (Question and Answer)</a:t>
            </a:r>
            <a:endParaRPr lang="en-US" sz="3600" b="0" u="none" strike="noStrike">
              <a:solidFill>
                <a:schemeClr val="dk1"/>
              </a:solidFill>
              <a:uFillTx/>
              <a:latin typeface="Times New Roman" panose="02020603050405020304"/>
            </a:endParaRPr>
          </a:p>
        </p:txBody>
      </p:sp>
      <p:sp>
        <p:nvSpPr>
          <p:cNvPr id="297" name="PlaceHolder 2"/>
          <p:cNvSpPr>
            <a:spLocks noGrp="1"/>
          </p:cNvSpPr>
          <p:nvPr>
            <p:ph/>
          </p:nvPr>
        </p:nvSpPr>
        <p:spPr>
          <a:xfrm>
            <a:off x="304920" y="1752480"/>
            <a:ext cx="6116760" cy="4395600"/>
          </a:xfrm>
          <a:prstGeom prst="rect">
            <a:avLst/>
          </a:prstGeom>
          <a:noFill/>
          <a:ln w="0">
            <a:noFill/>
          </a:ln>
        </p:spPr>
        <p:txBody>
          <a:bodyPr lIns="90000" tIns="45000" rIns="90000" bIns="45000" anchor="t">
            <a:noAutofit/>
          </a:bodyPr>
          <a:p>
            <a:pPr indent="0" defTabSz="914400">
              <a:lnSpc>
                <a:spcPct val="100000"/>
              </a:lnSpc>
              <a:spcBef>
                <a:spcPts val="555"/>
              </a:spcBef>
              <a:spcAft>
                <a:spcPts val="1200"/>
              </a:spcAft>
              <a:buNone/>
              <a:tabLst>
                <a:tab pos="0" algn="l"/>
              </a:tabLst>
            </a:pPr>
            <a:r>
              <a:rPr lang="en-US" sz="2000" b="1" u="none" strike="noStrike">
                <a:solidFill>
                  <a:schemeClr val="dk1"/>
                </a:solidFill>
                <a:uFillTx/>
                <a:latin typeface="Calibri" panose="020F0502020204030204"/>
                <a:ea typeface="Calibri" panose="020F0502020204030204"/>
              </a:rPr>
              <a:t>Lost in Transportation</a:t>
            </a:r>
            <a:endParaRPr lang="en-US" sz="2000" b="0" u="none" strike="noStrike">
              <a:solidFill>
                <a:schemeClr val="dk1"/>
              </a:solidFill>
              <a:uFillTx/>
              <a:latin typeface="Times New Roman" panose="02020603050405020304"/>
            </a:endParaRPr>
          </a:p>
          <a:p>
            <a:pPr indent="0" defTabSz="914400">
              <a:lnSpc>
                <a:spcPct val="100000"/>
              </a:lnSpc>
              <a:spcBef>
                <a:spcPts val="555"/>
              </a:spcBef>
              <a:spcAft>
                <a:spcPts val="1200"/>
              </a:spcAft>
              <a:buNone/>
              <a:tabLst>
                <a:tab pos="0" algn="l"/>
              </a:tabLst>
            </a:pPr>
            <a:r>
              <a:rPr lang="en-US" sz="2000" b="0" u="none" strike="noStrike">
                <a:solidFill>
                  <a:schemeClr val="dk1"/>
                </a:solidFill>
                <a:uFillTx/>
                <a:latin typeface="Calibri" panose="020F0502020204030204"/>
                <a:ea typeface="Calibri" panose="020F0502020204030204"/>
              </a:rPr>
              <a:t>What might Yale Express’s vice president have done to produce more accurate financial statements without waiting months for Republic’s outstanding transportation bills?</a:t>
            </a:r>
            <a:endParaRPr lang="en-US" sz="20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2000" b="0" u="none" strike="noStrike">
                <a:solidFill>
                  <a:srgbClr val="911621"/>
                </a:solidFill>
                <a:uFillTx/>
                <a:latin typeface="Calibri" panose="020F0502020204030204"/>
                <a:ea typeface="Calibri" panose="020F0502020204030204"/>
              </a:rPr>
              <a:t>Answer:</a:t>
            </a:r>
            <a:endParaRPr lang="en-US" sz="20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2000" b="0" u="none" strike="noStrike">
                <a:solidFill>
                  <a:schemeClr val="dk1"/>
                </a:solidFill>
                <a:uFillTx/>
                <a:latin typeface="Calibri" panose="020F0502020204030204"/>
                <a:ea typeface="Calibri" panose="020F0502020204030204"/>
              </a:rPr>
              <a:t>Yale's vice president could have engaged his accountants and auditors to prepare an adjusting entry based on an estimate of the outstanding transportation bills. (The estimate could have been made using past experience and the current volume of business.)</a:t>
            </a:r>
            <a:endParaRPr lang="en-US" sz="2000" b="0" u="none" strike="noStrike">
              <a:solidFill>
                <a:schemeClr val="dk1"/>
              </a:solidFill>
              <a:uFillTx/>
              <a:latin typeface="Times New Roman" panose="02020603050405020304"/>
            </a:endParaRPr>
          </a:p>
        </p:txBody>
      </p:sp>
      <p:pic>
        <p:nvPicPr>
          <p:cNvPr id="298" name="Picture Placeholder 13" descr="A photo of a freight truck."/>
          <p:cNvPicPr/>
          <p:nvPr/>
        </p:nvPicPr>
        <p:blipFill>
          <a:blip r:embed="rId1"/>
          <a:stretch>
            <a:fillRect/>
          </a:stretch>
        </p:blipFill>
        <p:spPr>
          <a:xfrm>
            <a:off x="6414840" y="1794600"/>
            <a:ext cx="2581560" cy="3904200"/>
          </a:xfrm>
          <a:prstGeom prst="rect">
            <a:avLst/>
          </a:prstGeom>
          <a:ln w="0">
            <a:noFill/>
          </a:ln>
        </p:spPr>
      </p:pic>
      <p:sp>
        <p:nvSpPr>
          <p:cNvPr id="299"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277200" y="457200"/>
            <a:ext cx="8543520" cy="1123560"/>
          </a:xfrm>
          <a:prstGeom prst="rect">
            <a:avLst/>
          </a:prstGeom>
          <a:noFill/>
          <a:ln w="0">
            <a:noFill/>
          </a:ln>
        </p:spPr>
        <p:txBody>
          <a:bodyPr lIns="91440" tIns="45720" rIns="91440" bIns="45720" anchor="t">
            <a:noAutofit/>
          </a:bodyPr>
          <a:p>
            <a:pPr indent="0" defTabSz="914400">
              <a:lnSpc>
                <a:spcPct val="100000"/>
              </a:lnSpc>
              <a:buNone/>
            </a:pPr>
            <a:r>
              <a:rPr lang="en-US" sz="3600" b="1" u="none" strike="noStrike">
                <a:solidFill>
                  <a:srgbClr val="007787"/>
                </a:solidFill>
                <a:uFillTx/>
                <a:latin typeface="Calibri" panose="020F0502020204030204"/>
                <a:ea typeface="Calibri" panose="020F0502020204030204"/>
              </a:rPr>
              <a:t>DO IT! 3: Correcting Entries</a:t>
            </a:r>
            <a:br>
              <a:rPr sz="3600"/>
            </a:br>
            <a:r>
              <a:rPr lang="en-US" sz="2800" b="1" u="none" strike="noStrike">
                <a:solidFill>
                  <a:srgbClr val="007787"/>
                </a:solidFill>
                <a:uFillTx/>
                <a:latin typeface="Calibri" panose="020F0502020204030204"/>
                <a:ea typeface="Calibri" panose="020F0502020204030204"/>
              </a:rPr>
              <a:t>Information</a:t>
            </a:r>
            <a:endParaRPr lang="en-US" sz="2800" b="0" u="none" strike="noStrike">
              <a:solidFill>
                <a:schemeClr val="dk1"/>
              </a:solidFill>
              <a:uFillTx/>
              <a:latin typeface="Times New Roman" panose="02020603050405020304"/>
            </a:endParaRPr>
          </a:p>
        </p:txBody>
      </p:sp>
      <p:sp>
        <p:nvSpPr>
          <p:cNvPr id="301"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0" u="none" strike="noStrike">
                <a:solidFill>
                  <a:schemeClr val="dk1"/>
                </a:solidFill>
                <a:uFillTx/>
                <a:latin typeface="Calibri" panose="020F0502020204030204"/>
                <a:ea typeface="Calibri" panose="020F0502020204030204"/>
              </a:rPr>
              <a:t>Sanchez Company discovered the following errors made in January 2022.</a:t>
            </a:r>
            <a:endParaRPr lang="en-US" sz="2600" b="0" u="none" strike="noStrike">
              <a:solidFill>
                <a:schemeClr val="dk1"/>
              </a:solidFill>
              <a:uFillTx/>
              <a:latin typeface="Times New Roman" panose="02020603050405020304"/>
            </a:endParaRPr>
          </a:p>
          <a:p>
            <a:pPr marL="514350" indent="-514350" defTabSz="914400">
              <a:lnSpc>
                <a:spcPct val="100000"/>
              </a:lnSpc>
              <a:spcBef>
                <a:spcPts val="625"/>
              </a:spcBef>
              <a:buClr>
                <a:srgbClr val="911B21"/>
              </a:buClr>
              <a:buFont typeface="Arial" panose="020B0604020202020204"/>
              <a:buAutoNum type="arabicPeriod"/>
              <a:tabLst>
                <a:tab pos="0" algn="l"/>
              </a:tabLst>
            </a:pPr>
            <a:r>
              <a:rPr lang="en-US" sz="2600" b="0" u="none" strike="noStrike">
                <a:solidFill>
                  <a:schemeClr val="dk1"/>
                </a:solidFill>
                <a:uFillTx/>
                <a:latin typeface="Calibri" panose="020F0502020204030204"/>
                <a:ea typeface="Calibri" panose="020F0502020204030204"/>
              </a:rPr>
              <a:t>A payment of Salaries and Wages Expense of $600 was debited to Supplies and credited to Cash, both for $600.</a:t>
            </a:r>
            <a:endParaRPr lang="en-US" sz="2600" b="0" u="none" strike="noStrike">
              <a:solidFill>
                <a:schemeClr val="dk1"/>
              </a:solidFill>
              <a:uFillTx/>
              <a:latin typeface="Times New Roman" panose="02020603050405020304"/>
            </a:endParaRPr>
          </a:p>
          <a:p>
            <a:pPr marL="514350" indent="-514350" defTabSz="914400">
              <a:lnSpc>
                <a:spcPct val="100000"/>
              </a:lnSpc>
              <a:spcBef>
                <a:spcPts val="625"/>
              </a:spcBef>
              <a:buClr>
                <a:srgbClr val="911B21"/>
              </a:buClr>
              <a:buFont typeface="Arial" panose="020B0604020202020204"/>
              <a:buAutoNum type="arabicPeriod"/>
              <a:tabLst>
                <a:tab pos="0" algn="l"/>
              </a:tabLst>
            </a:pPr>
            <a:r>
              <a:rPr lang="en-US" sz="2600" b="0" u="none" strike="noStrike">
                <a:solidFill>
                  <a:schemeClr val="dk1"/>
                </a:solidFill>
                <a:uFillTx/>
                <a:latin typeface="Calibri" panose="020F0502020204030204"/>
                <a:ea typeface="Calibri" panose="020F0502020204030204"/>
              </a:rPr>
              <a:t>A collection of $3,000 from a client on account was debited to Cash $200 and credited to Service Revenue $200.</a:t>
            </a:r>
            <a:endParaRPr lang="en-US" sz="2600" b="0" u="none" strike="noStrike">
              <a:solidFill>
                <a:schemeClr val="dk1"/>
              </a:solidFill>
              <a:uFillTx/>
              <a:latin typeface="Times New Roman" panose="02020603050405020304"/>
            </a:endParaRPr>
          </a:p>
          <a:p>
            <a:pPr marL="514350" indent="-514350" defTabSz="914400">
              <a:lnSpc>
                <a:spcPct val="100000"/>
              </a:lnSpc>
              <a:spcBef>
                <a:spcPts val="625"/>
              </a:spcBef>
              <a:buClr>
                <a:srgbClr val="911B21"/>
              </a:buClr>
              <a:buFont typeface="Arial" panose="020B0604020202020204"/>
              <a:buAutoNum type="arabicPeriod"/>
              <a:tabLst>
                <a:tab pos="0" algn="l"/>
              </a:tabLst>
            </a:pPr>
            <a:r>
              <a:rPr lang="en-US" sz="2600" b="0" u="none" strike="noStrike">
                <a:solidFill>
                  <a:schemeClr val="dk1"/>
                </a:solidFill>
                <a:uFillTx/>
                <a:latin typeface="Calibri" panose="020F0502020204030204"/>
                <a:ea typeface="Calibri" panose="020F0502020204030204"/>
              </a:rPr>
              <a:t>The purchase of supplies on account for $860 was debited to Supplies $680 and credited to Accounts Payable $680.</a:t>
            </a:r>
            <a:endParaRPr lang="en-US" sz="26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600" b="0" u="none" strike="noStrike">
                <a:solidFill>
                  <a:schemeClr val="dk1"/>
                </a:solidFill>
                <a:uFillTx/>
                <a:latin typeface="Calibri" panose="020F0502020204030204"/>
                <a:ea typeface="Calibri" panose="020F0502020204030204"/>
              </a:rPr>
              <a:t>Correct the errors without reversing the incorrect entry.</a:t>
            </a:r>
            <a:endParaRPr lang="en-US" sz="2600" b="0" u="none" strike="noStrike">
              <a:solidFill>
                <a:schemeClr val="dk1"/>
              </a:solidFill>
              <a:uFillTx/>
              <a:latin typeface="Times New Roman" panose="02020603050405020304"/>
            </a:endParaRPr>
          </a:p>
        </p:txBody>
      </p:sp>
      <p:sp>
        <p:nvSpPr>
          <p:cNvPr id="302"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DO IT! 3: Correcting Entries</a:t>
            </a:r>
            <a:br>
              <a:rPr sz="3600"/>
            </a:br>
            <a:r>
              <a:rPr lang="en-US" sz="2800" b="1" u="none" strike="noStrike">
                <a:solidFill>
                  <a:srgbClr val="007787"/>
                </a:solidFill>
                <a:uFillTx/>
                <a:latin typeface="Calibri" panose="020F0502020204030204"/>
                <a:ea typeface="Calibri" panose="020F0502020204030204"/>
              </a:rPr>
              <a:t>Payment of Salaries Error</a:t>
            </a:r>
            <a:endParaRPr lang="en-US" sz="2800" b="0" u="none" strike="noStrike">
              <a:solidFill>
                <a:schemeClr val="dk1"/>
              </a:solidFill>
              <a:uFillTx/>
              <a:latin typeface="Times New Roman" panose="02020603050405020304"/>
            </a:endParaRPr>
          </a:p>
        </p:txBody>
      </p:sp>
      <p:sp>
        <p:nvSpPr>
          <p:cNvPr id="304" name="PlaceHolder 2"/>
          <p:cNvSpPr>
            <a:spLocks noGrp="1"/>
          </p:cNvSpPr>
          <p:nvPr>
            <p:ph/>
          </p:nvPr>
        </p:nvSpPr>
        <p:spPr>
          <a:xfrm>
            <a:off x="304920" y="1603800"/>
            <a:ext cx="8534160" cy="2225880"/>
          </a:xfrm>
          <a:prstGeom prst="rect">
            <a:avLst/>
          </a:prstGeom>
          <a:noFill/>
          <a:ln w="0">
            <a:noFill/>
          </a:ln>
        </p:spPr>
        <p:txBody>
          <a:bodyPr lIns="90000" tIns="45000" rIns="90000" bIns="45000" anchor="t">
            <a:noAutofit/>
          </a:bodyPr>
          <a:p>
            <a:pPr indent="0" defTabSz="914400">
              <a:lnSpc>
                <a:spcPct val="100000"/>
              </a:lnSpc>
              <a:spcBef>
                <a:spcPts val="625"/>
              </a:spcBef>
              <a:spcAft>
                <a:spcPts val="600"/>
              </a:spcAft>
              <a:buNone/>
              <a:tabLst>
                <a:tab pos="0" algn="l"/>
              </a:tabLst>
            </a:pPr>
            <a:r>
              <a:rPr lang="en-US" sz="2400" b="0" u="none" strike="noStrike">
                <a:solidFill>
                  <a:schemeClr val="dk1"/>
                </a:solidFill>
                <a:uFillTx/>
                <a:latin typeface="Calibri" panose="020F0502020204030204"/>
                <a:ea typeface="Calibri" panose="020F0502020204030204"/>
              </a:rPr>
              <a:t>Sanchez Company discovered the following errors made in January 2022.</a:t>
            </a:r>
            <a:endParaRPr lang="en-US" sz="2400" b="0" u="none" strike="noStrike">
              <a:solidFill>
                <a:schemeClr val="dk1"/>
              </a:solidFill>
              <a:uFillTx/>
              <a:latin typeface="Times New Roman" panose="02020603050405020304"/>
            </a:endParaRPr>
          </a:p>
          <a:p>
            <a:pPr marL="403225" indent="-403225" defTabSz="914400">
              <a:lnSpc>
                <a:spcPct val="100000"/>
              </a:lnSpc>
              <a:spcBef>
                <a:spcPts val="625"/>
              </a:spcBef>
              <a:spcAft>
                <a:spcPts val="600"/>
              </a:spcAft>
              <a:buClr>
                <a:srgbClr val="911B21"/>
              </a:buClr>
              <a:buFont typeface="Arial" panose="020B0604020202020204"/>
              <a:buAutoNum type="arabicPeriod"/>
              <a:tabLst>
                <a:tab pos="0" algn="l"/>
              </a:tabLst>
            </a:pPr>
            <a:r>
              <a:rPr lang="en-US" sz="2400" b="0" u="none" strike="noStrike">
                <a:solidFill>
                  <a:schemeClr val="dk1"/>
                </a:solidFill>
                <a:uFillTx/>
                <a:latin typeface="Calibri" panose="020F0502020204030204"/>
                <a:ea typeface="Calibri" panose="020F0502020204030204"/>
              </a:rPr>
              <a:t>A payment of Salaries and Wages Expense of $600 was debited to Supplies and credited to Cash, both for $600.</a:t>
            </a:r>
            <a:endParaRPr lang="en-US" sz="2400" b="0" u="none" strike="noStrike">
              <a:solidFill>
                <a:schemeClr val="dk1"/>
              </a:solidFill>
              <a:uFillTx/>
              <a:latin typeface="Times New Roman" panose="02020603050405020304"/>
            </a:endParaRPr>
          </a:p>
          <a:p>
            <a:pPr indent="0" defTabSz="914400">
              <a:lnSpc>
                <a:spcPct val="100000"/>
              </a:lnSpc>
              <a:spcBef>
                <a:spcPts val="625"/>
              </a:spcBef>
              <a:spcAft>
                <a:spcPts val="600"/>
              </a:spcAft>
              <a:buNone/>
              <a:tabLst>
                <a:tab pos="0" algn="l"/>
              </a:tabLst>
            </a:pPr>
            <a:r>
              <a:rPr lang="en-US" sz="2400" b="0" u="none" strike="noStrike">
                <a:solidFill>
                  <a:schemeClr val="dk1"/>
                </a:solidFill>
                <a:uFillTx/>
                <a:latin typeface="Calibri" panose="020F0502020204030204"/>
                <a:ea typeface="Calibri" panose="020F0502020204030204"/>
              </a:rPr>
              <a:t>Correct the error without reversing the incorrect entry.</a:t>
            </a:r>
            <a:endParaRPr lang="en-US" sz="2400" b="0" u="none" strike="noStrike">
              <a:solidFill>
                <a:schemeClr val="dk1"/>
              </a:solidFill>
              <a:uFillTx/>
              <a:latin typeface="Times New Roman" panose="02020603050405020304"/>
            </a:endParaRPr>
          </a:p>
        </p:txBody>
      </p:sp>
      <p:graphicFrame>
        <p:nvGraphicFramePr>
          <p:cNvPr id="305" name="Table Placeholder  7"/>
          <p:cNvGraphicFramePr/>
          <p:nvPr/>
        </p:nvGraphicFramePr>
        <p:xfrm>
          <a:off x="2170440" y="4332240"/>
          <a:ext cx="4468320" cy="805680"/>
        </p:xfrm>
        <a:graphic>
          <a:graphicData uri="http://schemas.openxmlformats.org/drawingml/2006/table">
            <a:tbl>
              <a:tblPr/>
              <a:tblGrid>
                <a:gridCol w="3131280"/>
                <a:gridCol w="709920"/>
                <a:gridCol w="627120"/>
              </a:tblGrid>
              <a:tr h="370800">
                <a:tc>
                  <a:txBody>
                    <a:bodyPr>
                      <a:spAutoFit/>
                    </a:bodyPr>
                    <a:p>
                      <a:pPr defTabSz="914400">
                        <a:lnSpc>
                          <a:spcPct val="100000"/>
                        </a:lnSpc>
                      </a:pPr>
                      <a:r>
                        <a:rPr lang="en-US" sz="2000" b="0" u="none" strike="noStrike">
                          <a:solidFill>
                            <a:schemeClr val="dk1"/>
                          </a:solidFill>
                          <a:uFillTx/>
                          <a:latin typeface="Calibri" panose="020F0502020204030204"/>
                        </a:rPr>
                        <a:t>Salaries and Wages Expense</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pPr defTabSz="914400">
                        <a:lnSpc>
                          <a:spcPct val="100000"/>
                        </a:lnSpc>
                      </a:pPr>
                      <a:r>
                        <a:rPr lang="en-US" sz="2000" b="0" u="none" strike="noStrike">
                          <a:solidFill>
                            <a:schemeClr val="dk1"/>
                          </a:solidFill>
                          <a:uFillTx/>
                          <a:latin typeface="Calibri" panose="020F0502020204030204"/>
                        </a:rPr>
                        <a:t>600</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endParaRPr lang="en-IN" sz="2000" b="0" u="none" strike="noStrike">
                        <a:solidFill>
                          <a:schemeClr val="dk1"/>
                        </a:solidFill>
                        <a:uFillTx/>
                        <a:latin typeface="Calibri" panose="020F0502020204030204"/>
                      </a:endParaRPr>
                    </a:p>
                  </a:txBody>
                  <a:tcPr anchor="t">
                    <a:lnL w="12240">
                      <a:noFill/>
                      <a:prstDash val="solid"/>
                    </a:lnL>
                    <a:lnR w="12240">
                      <a:noFill/>
                      <a:prstDash val="solid"/>
                    </a:lnR>
                    <a:lnT w="12240">
                      <a:noFill/>
                      <a:prstDash val="solid"/>
                    </a:lnT>
                    <a:lnB w="12240">
                      <a:noFill/>
                      <a:prstDash val="solid"/>
                    </a:lnB>
                    <a:noFill/>
                  </a:tcPr>
                </a:tc>
              </a:tr>
              <a:tr h="370800">
                <a:tc>
                  <a:txBody>
                    <a:bodyPr>
                      <a:spAutoFit/>
                    </a:bodyPr>
                    <a:p>
                      <a:pPr defTabSz="914400">
                        <a:lnSpc>
                          <a:spcPct val="100000"/>
                        </a:lnSpc>
                        <a:tabLst>
                          <a:tab pos="0" algn="l"/>
                        </a:tabLst>
                      </a:pPr>
                      <a:r>
                        <a:rPr lang="en-US" sz="2000" b="0" u="none" strike="noStrike">
                          <a:solidFill>
                            <a:schemeClr val="dk1"/>
                          </a:solidFill>
                          <a:uFillTx/>
                          <a:latin typeface="Calibri" panose="020F0502020204030204"/>
                        </a:rPr>
                        <a:t>Supplies</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endParaRPr lang="en-US" sz="2000" b="0" u="none" strike="noStrike">
                        <a:solidFill>
                          <a:schemeClr val="dk1"/>
                        </a:solidFill>
                        <a:uFillTx/>
                        <a:latin typeface="Calibri" panose="020F0502020204030204"/>
                      </a:endParaRPr>
                    </a:p>
                  </a:txBody>
                  <a:tcPr anchor="t">
                    <a:lnL w="12240">
                      <a:noFill/>
                      <a:prstDash val="solid"/>
                    </a:lnL>
                    <a:lnR w="12240">
                      <a:noFill/>
                      <a:prstDash val="solid"/>
                    </a:lnR>
                    <a:lnT w="12240">
                      <a:noFill/>
                      <a:prstDash val="solid"/>
                    </a:lnT>
                    <a:lnB w="12240">
                      <a:noFill/>
                      <a:prstDash val="solid"/>
                    </a:lnB>
                    <a:noFill/>
                  </a:tcPr>
                </a:tc>
                <a:tc>
                  <a:txBody>
                    <a:bodyPr>
                      <a:spAutoFit/>
                    </a:bodyPr>
                    <a:p>
                      <a:pPr algn="r" defTabSz="914400">
                        <a:lnSpc>
                          <a:spcPct val="100000"/>
                        </a:lnSpc>
                        <a:tabLst>
                          <a:tab pos="0" algn="l"/>
                        </a:tabLst>
                      </a:pPr>
                      <a:r>
                        <a:rPr lang="en-US" sz="2000" b="0" u="none" strike="noStrike">
                          <a:solidFill>
                            <a:schemeClr val="dk1"/>
                          </a:solidFill>
                          <a:uFillTx/>
                          <a:latin typeface="Calibri" panose="020F0502020204030204"/>
                        </a:rPr>
                        <a:t>600</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r>
            </a:tbl>
          </a:graphicData>
        </a:graphic>
      </p:graphicFrame>
      <p:sp>
        <p:nvSpPr>
          <p:cNvPr id="306"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DO IT! 3: Correcting Entries</a:t>
            </a:r>
            <a:br>
              <a:rPr sz="3600"/>
            </a:br>
            <a:r>
              <a:rPr lang="en-US" sz="2800" b="1" u="none" strike="noStrike">
                <a:solidFill>
                  <a:srgbClr val="007787"/>
                </a:solidFill>
                <a:uFillTx/>
                <a:latin typeface="Calibri" panose="020F0502020204030204"/>
                <a:ea typeface="Calibri" panose="020F0502020204030204"/>
              </a:rPr>
              <a:t>Collection on Account Error</a:t>
            </a:r>
            <a:endParaRPr lang="en-US" sz="2800" b="0" u="none" strike="noStrike">
              <a:solidFill>
                <a:schemeClr val="dk1"/>
              </a:solidFill>
              <a:uFillTx/>
              <a:latin typeface="Times New Roman" panose="02020603050405020304"/>
            </a:endParaRPr>
          </a:p>
        </p:txBody>
      </p:sp>
      <p:sp>
        <p:nvSpPr>
          <p:cNvPr id="308" name="PlaceHolder 2"/>
          <p:cNvSpPr>
            <a:spLocks noGrp="1"/>
          </p:cNvSpPr>
          <p:nvPr>
            <p:ph/>
          </p:nvPr>
        </p:nvSpPr>
        <p:spPr>
          <a:xfrm>
            <a:off x="304920" y="1603800"/>
            <a:ext cx="8534160" cy="2225880"/>
          </a:xfrm>
          <a:prstGeom prst="rect">
            <a:avLst/>
          </a:prstGeom>
          <a:noFill/>
          <a:ln w="0">
            <a:noFill/>
          </a:ln>
        </p:spPr>
        <p:txBody>
          <a:bodyPr lIns="90000" tIns="45000" rIns="90000" bIns="45000" anchor="t">
            <a:noAutofit/>
          </a:bodyPr>
          <a:p>
            <a:pPr indent="0" defTabSz="914400">
              <a:lnSpc>
                <a:spcPct val="100000"/>
              </a:lnSpc>
              <a:spcBef>
                <a:spcPts val="625"/>
              </a:spcBef>
              <a:spcAft>
                <a:spcPts val="600"/>
              </a:spcAft>
              <a:buNone/>
              <a:tabLst>
                <a:tab pos="0" algn="l"/>
              </a:tabLst>
            </a:pPr>
            <a:r>
              <a:rPr lang="en-US" sz="2400" b="0" u="none" strike="noStrike">
                <a:solidFill>
                  <a:schemeClr val="dk1"/>
                </a:solidFill>
                <a:uFillTx/>
                <a:latin typeface="Calibri" panose="020F0502020204030204"/>
                <a:ea typeface="Calibri" panose="020F0502020204030204"/>
              </a:rPr>
              <a:t>Sanchez Company discovered the following errors made in January 2022.</a:t>
            </a:r>
            <a:endParaRPr lang="en-US" sz="2400" b="0" u="none" strike="noStrike">
              <a:solidFill>
                <a:schemeClr val="dk1"/>
              </a:solidFill>
              <a:uFillTx/>
              <a:latin typeface="Times New Roman" panose="02020603050405020304"/>
            </a:endParaRPr>
          </a:p>
          <a:p>
            <a:pPr marL="457200" indent="-457200" defTabSz="914400">
              <a:lnSpc>
                <a:spcPct val="100000"/>
              </a:lnSpc>
              <a:spcBef>
                <a:spcPts val="625"/>
              </a:spcBef>
              <a:spcAft>
                <a:spcPts val="600"/>
              </a:spcAft>
              <a:buClr>
                <a:srgbClr val="911B21"/>
              </a:buClr>
              <a:buFont typeface="Arial" panose="020B0604020202020204"/>
              <a:buAutoNum type="arabicPeriod" startAt="2"/>
              <a:tabLst>
                <a:tab pos="0" algn="l"/>
              </a:tabLst>
            </a:pPr>
            <a:r>
              <a:rPr lang="en-US" sz="2400" b="0" u="none" strike="noStrike">
                <a:solidFill>
                  <a:schemeClr val="dk1"/>
                </a:solidFill>
                <a:uFillTx/>
                <a:latin typeface="Calibri" panose="020F0502020204030204"/>
                <a:ea typeface="Calibri" panose="020F0502020204030204"/>
              </a:rPr>
              <a:t>A collection of $3,000 from a client on account was debited to Cash $200 and credited to Service Revenue $200.</a:t>
            </a:r>
            <a:endParaRPr lang="en-US" sz="2400" b="0" u="none" strike="noStrike">
              <a:solidFill>
                <a:schemeClr val="dk1"/>
              </a:solidFill>
              <a:uFillTx/>
              <a:latin typeface="Times New Roman" panose="02020603050405020304"/>
            </a:endParaRPr>
          </a:p>
          <a:p>
            <a:pPr indent="0" defTabSz="914400">
              <a:lnSpc>
                <a:spcPct val="100000"/>
              </a:lnSpc>
              <a:spcBef>
                <a:spcPts val="625"/>
              </a:spcBef>
              <a:spcAft>
                <a:spcPts val="600"/>
              </a:spcAft>
              <a:buNone/>
              <a:tabLst>
                <a:tab pos="0" algn="l"/>
              </a:tabLst>
            </a:pPr>
            <a:r>
              <a:rPr lang="en-US" sz="2400" b="0" u="none" strike="noStrike">
                <a:solidFill>
                  <a:schemeClr val="dk1"/>
                </a:solidFill>
                <a:uFillTx/>
                <a:latin typeface="Calibri" panose="020F0502020204030204"/>
                <a:ea typeface="Calibri" panose="020F0502020204030204"/>
              </a:rPr>
              <a:t>Correct the error without reversing the incorrect entry.</a:t>
            </a:r>
            <a:endParaRPr lang="en-US" sz="2400" b="0" u="none" strike="noStrike">
              <a:solidFill>
                <a:schemeClr val="dk1"/>
              </a:solidFill>
              <a:uFillTx/>
              <a:latin typeface="Times New Roman" panose="02020603050405020304"/>
            </a:endParaRPr>
          </a:p>
        </p:txBody>
      </p:sp>
      <p:graphicFrame>
        <p:nvGraphicFramePr>
          <p:cNvPr id="309" name="Table Placeholder  7"/>
          <p:cNvGraphicFramePr/>
          <p:nvPr/>
        </p:nvGraphicFramePr>
        <p:xfrm>
          <a:off x="1824120" y="4332240"/>
          <a:ext cx="5513760" cy="1519560"/>
        </p:xfrm>
        <a:graphic>
          <a:graphicData uri="http://schemas.openxmlformats.org/drawingml/2006/table">
            <a:tbl>
              <a:tblPr/>
              <a:tblGrid>
                <a:gridCol w="3414600"/>
                <a:gridCol w="1281240"/>
                <a:gridCol w="817560"/>
              </a:tblGrid>
              <a:tr h="370800">
                <a:tc>
                  <a:txBody>
                    <a:bodyPr>
                      <a:spAutoFit/>
                    </a:bodyPr>
                    <a:p>
                      <a:pPr defTabSz="914400">
                        <a:lnSpc>
                          <a:spcPct val="100000"/>
                        </a:lnSpc>
                      </a:pPr>
                      <a:r>
                        <a:rPr lang="en-US" sz="2000" b="0" u="none" strike="noStrike">
                          <a:solidFill>
                            <a:schemeClr val="dk1"/>
                          </a:solidFill>
                          <a:uFillTx/>
                          <a:latin typeface="Calibri" panose="020F0502020204030204"/>
                        </a:rPr>
                        <a:t>Service Revenue</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pPr algn="r" defTabSz="914400">
                        <a:lnSpc>
                          <a:spcPct val="100000"/>
                        </a:lnSpc>
                      </a:pPr>
                      <a:r>
                        <a:rPr lang="en-US" sz="2000" b="0" u="none" strike="noStrike">
                          <a:solidFill>
                            <a:schemeClr val="dk1"/>
                          </a:solidFill>
                          <a:uFillTx/>
                          <a:latin typeface="Calibri" panose="020F0502020204030204"/>
                        </a:rPr>
                        <a:t>200</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endParaRPr lang="en-IN" sz="2000" b="0" u="none" strike="noStrike">
                        <a:solidFill>
                          <a:schemeClr val="dk1"/>
                        </a:solidFill>
                        <a:uFillTx/>
                        <a:latin typeface="Calibri" panose="020F0502020204030204"/>
                      </a:endParaRPr>
                    </a:p>
                  </a:txBody>
                  <a:tcPr anchor="t">
                    <a:lnL w="12240">
                      <a:noFill/>
                      <a:prstDash val="solid"/>
                    </a:lnL>
                    <a:lnR w="12240">
                      <a:noFill/>
                      <a:prstDash val="solid"/>
                    </a:lnR>
                    <a:lnT w="12240">
                      <a:noFill/>
                      <a:prstDash val="solid"/>
                    </a:lnT>
                    <a:lnB w="12240">
                      <a:noFill/>
                      <a:prstDash val="solid"/>
                    </a:lnB>
                    <a:noFill/>
                  </a:tcPr>
                </a:tc>
              </a:tr>
              <a:tr h="370800">
                <a:tc>
                  <a:txBody>
                    <a:bodyPr>
                      <a:spAutoFit/>
                    </a:bodyPr>
                    <a:p>
                      <a:pPr defTabSz="914400">
                        <a:lnSpc>
                          <a:spcPct val="100000"/>
                        </a:lnSpc>
                        <a:tabLst>
                          <a:tab pos="0" algn="l"/>
                        </a:tabLst>
                      </a:pPr>
                      <a:r>
                        <a:rPr lang="en-US" sz="2000" b="0" u="none" strike="noStrike">
                          <a:solidFill>
                            <a:schemeClr val="dk1"/>
                          </a:solidFill>
                          <a:uFillTx/>
                          <a:latin typeface="Calibri" panose="020F0502020204030204"/>
                        </a:rPr>
                        <a:t>Cash</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pPr defTabSz="914400">
                        <a:lnSpc>
                          <a:spcPct val="100000"/>
                        </a:lnSpc>
                        <a:tabLst>
                          <a:tab pos="0" algn="l"/>
                        </a:tabLst>
                      </a:pPr>
                      <a:r>
                        <a:rPr lang="en-US" sz="2000" b="0" u="none" strike="noStrike">
                          <a:solidFill>
                            <a:schemeClr val="dk1"/>
                          </a:solidFill>
                          <a:uFillTx/>
                          <a:latin typeface="Calibri" panose="020F0502020204030204"/>
                        </a:rPr>
                        <a:t> </a:t>
                      </a:r>
                      <a:r>
                        <a:rPr lang="en-US" sz="2000" b="0" u="none" strike="noStrike">
                          <a:solidFill>
                            <a:schemeClr val="dk1"/>
                          </a:solidFill>
                          <a:uFillTx/>
                          <a:latin typeface="Calibri" panose="020F0502020204030204"/>
                        </a:rPr>
                        <a:t>2,800</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endParaRPr lang="en-US" sz="2000" b="0" u="none" strike="noStrike">
                        <a:solidFill>
                          <a:schemeClr val="dk1"/>
                        </a:solidFill>
                        <a:uFillTx/>
                        <a:latin typeface="Calibri" panose="020F0502020204030204"/>
                      </a:endParaRPr>
                    </a:p>
                  </a:txBody>
                  <a:tcPr anchor="t">
                    <a:lnL w="12240">
                      <a:noFill/>
                      <a:prstDash val="solid"/>
                    </a:lnL>
                    <a:lnR w="12240">
                      <a:noFill/>
                      <a:prstDash val="solid"/>
                    </a:lnR>
                    <a:lnT w="12240">
                      <a:noFill/>
                      <a:prstDash val="solid"/>
                    </a:lnT>
                    <a:lnB w="12240">
                      <a:noFill/>
                      <a:prstDash val="solid"/>
                    </a:lnB>
                    <a:noFill/>
                  </a:tcPr>
                </a:tc>
              </a:tr>
              <a:tr h="370800">
                <a:tc>
                  <a:txBody>
                    <a:bodyPr>
                      <a:spAutoFit/>
                    </a:bodyPr>
                    <a:p>
                      <a:pPr defTabSz="914400">
                        <a:lnSpc>
                          <a:spcPct val="100000"/>
                        </a:lnSpc>
                        <a:tabLst>
                          <a:tab pos="0" algn="l"/>
                        </a:tabLst>
                      </a:pPr>
                      <a:r>
                        <a:rPr lang="en-US" sz="2000" b="0" u="none" strike="noStrike">
                          <a:solidFill>
                            <a:schemeClr val="dk1"/>
                          </a:solidFill>
                          <a:uFillTx/>
                          <a:latin typeface="Calibri" panose="020F0502020204030204"/>
                        </a:rPr>
                        <a:t>Accounts Receivable</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endParaRPr lang="en-US" sz="2000" b="0" u="none" strike="noStrike">
                        <a:solidFill>
                          <a:schemeClr val="dk1"/>
                        </a:solidFill>
                        <a:uFillTx/>
                        <a:latin typeface="Calibri" panose="020F0502020204030204"/>
                      </a:endParaRPr>
                    </a:p>
                  </a:txBody>
                  <a:tcPr anchor="t">
                    <a:lnL w="12240">
                      <a:noFill/>
                      <a:prstDash val="solid"/>
                    </a:lnL>
                    <a:lnR w="12240">
                      <a:noFill/>
                      <a:prstDash val="solid"/>
                    </a:lnR>
                    <a:lnT w="12240">
                      <a:noFill/>
                      <a:prstDash val="solid"/>
                    </a:lnT>
                    <a:lnB w="12240">
                      <a:noFill/>
                      <a:prstDash val="solid"/>
                    </a:lnB>
                    <a:noFill/>
                  </a:tcPr>
                </a:tc>
                <a:tc>
                  <a:txBody>
                    <a:bodyPr>
                      <a:spAutoFit/>
                    </a:bodyPr>
                    <a:p>
                      <a:pPr algn="r" defTabSz="914400">
                        <a:lnSpc>
                          <a:spcPct val="100000"/>
                        </a:lnSpc>
                        <a:tabLst>
                          <a:tab pos="0" algn="l"/>
                        </a:tabLst>
                      </a:pPr>
                      <a:r>
                        <a:rPr lang="en-US" sz="2000" b="0" u="none" strike="noStrike">
                          <a:solidFill>
                            <a:schemeClr val="dk1"/>
                          </a:solidFill>
                          <a:uFillTx/>
                          <a:latin typeface="Calibri" panose="020F0502020204030204"/>
                        </a:rPr>
                        <a:t>3,000</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r>
            </a:tbl>
          </a:graphicData>
        </a:graphic>
      </p:graphicFrame>
      <p:sp>
        <p:nvSpPr>
          <p:cNvPr id="310"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DO IT! 3: Correcting Entries</a:t>
            </a:r>
            <a:br>
              <a:rPr sz="3600"/>
            </a:br>
            <a:r>
              <a:rPr lang="en-US" sz="2800" b="1" u="none" strike="noStrike">
                <a:solidFill>
                  <a:srgbClr val="007787"/>
                </a:solidFill>
                <a:uFillTx/>
                <a:latin typeface="Calibri" panose="020F0502020204030204"/>
                <a:ea typeface="Calibri" panose="020F0502020204030204"/>
              </a:rPr>
              <a:t>Purchase of Supplies on Account Error</a:t>
            </a:r>
            <a:endParaRPr lang="en-US" sz="2800" b="0" u="none" strike="noStrike">
              <a:solidFill>
                <a:schemeClr val="dk1"/>
              </a:solidFill>
              <a:uFillTx/>
              <a:latin typeface="Times New Roman" panose="02020603050405020304"/>
            </a:endParaRPr>
          </a:p>
        </p:txBody>
      </p:sp>
      <p:sp>
        <p:nvSpPr>
          <p:cNvPr id="312" name="PlaceHolder 2"/>
          <p:cNvSpPr>
            <a:spLocks noGrp="1"/>
          </p:cNvSpPr>
          <p:nvPr>
            <p:ph/>
          </p:nvPr>
        </p:nvSpPr>
        <p:spPr>
          <a:xfrm>
            <a:off x="304920" y="1603800"/>
            <a:ext cx="8534160" cy="2225880"/>
          </a:xfrm>
          <a:prstGeom prst="rect">
            <a:avLst/>
          </a:prstGeom>
          <a:noFill/>
          <a:ln w="0">
            <a:noFill/>
          </a:ln>
        </p:spPr>
        <p:txBody>
          <a:bodyPr lIns="90000" tIns="45000" rIns="90000" bIns="45000" anchor="t">
            <a:noAutofit/>
          </a:bodyPr>
          <a:p>
            <a:pPr indent="0" defTabSz="914400">
              <a:lnSpc>
                <a:spcPct val="100000"/>
              </a:lnSpc>
              <a:spcBef>
                <a:spcPts val="625"/>
              </a:spcBef>
              <a:spcAft>
                <a:spcPts val="600"/>
              </a:spcAft>
              <a:buNone/>
              <a:tabLst>
                <a:tab pos="0" algn="l"/>
              </a:tabLst>
            </a:pPr>
            <a:r>
              <a:rPr lang="en-US" sz="2400" b="0" u="none" strike="noStrike">
                <a:solidFill>
                  <a:schemeClr val="dk1"/>
                </a:solidFill>
                <a:uFillTx/>
                <a:latin typeface="Calibri" panose="020F0502020204030204"/>
                <a:ea typeface="Calibri" panose="020F0502020204030204"/>
              </a:rPr>
              <a:t>Sanchez Company discovered the following errors made in January 2022.</a:t>
            </a:r>
            <a:endParaRPr lang="en-US" sz="2400" b="0" u="none" strike="noStrike">
              <a:solidFill>
                <a:schemeClr val="dk1"/>
              </a:solidFill>
              <a:uFillTx/>
              <a:latin typeface="Times New Roman" panose="02020603050405020304"/>
            </a:endParaRPr>
          </a:p>
          <a:p>
            <a:pPr marL="457200" indent="-457200" defTabSz="914400">
              <a:lnSpc>
                <a:spcPct val="100000"/>
              </a:lnSpc>
              <a:spcBef>
                <a:spcPts val="625"/>
              </a:spcBef>
              <a:spcAft>
                <a:spcPts val="600"/>
              </a:spcAft>
              <a:buClr>
                <a:srgbClr val="911B21"/>
              </a:buClr>
              <a:buFont typeface="Arial" panose="020B0604020202020204"/>
              <a:buAutoNum type="arabicPeriod" startAt="3"/>
              <a:tabLst>
                <a:tab pos="0" algn="l"/>
              </a:tabLst>
            </a:pPr>
            <a:r>
              <a:rPr lang="en-US" sz="2400" b="0" u="none" strike="noStrike">
                <a:solidFill>
                  <a:schemeClr val="dk1"/>
                </a:solidFill>
                <a:uFillTx/>
                <a:latin typeface="Calibri" panose="020F0502020204030204"/>
                <a:ea typeface="Calibri" panose="020F0502020204030204"/>
              </a:rPr>
              <a:t>The purchase of supplies on account for $860 was debited to Supplies $680 and credited to Accounts Payable $680.</a:t>
            </a:r>
            <a:endParaRPr lang="en-US" sz="2400" b="0" u="none" strike="noStrike">
              <a:solidFill>
                <a:schemeClr val="dk1"/>
              </a:solidFill>
              <a:uFillTx/>
              <a:latin typeface="Times New Roman" panose="02020603050405020304"/>
            </a:endParaRPr>
          </a:p>
          <a:p>
            <a:pPr indent="0" defTabSz="914400">
              <a:lnSpc>
                <a:spcPct val="100000"/>
              </a:lnSpc>
              <a:spcBef>
                <a:spcPts val="625"/>
              </a:spcBef>
              <a:spcAft>
                <a:spcPts val="600"/>
              </a:spcAft>
              <a:buNone/>
              <a:tabLst>
                <a:tab pos="0" algn="l"/>
              </a:tabLst>
            </a:pPr>
            <a:r>
              <a:rPr lang="en-US" sz="2400" b="0" u="none" strike="noStrike">
                <a:solidFill>
                  <a:schemeClr val="dk1"/>
                </a:solidFill>
                <a:uFillTx/>
                <a:latin typeface="Calibri" panose="020F0502020204030204"/>
                <a:ea typeface="Calibri" panose="020F0502020204030204"/>
              </a:rPr>
              <a:t>Correct the error without reversing the incorrect entry.</a:t>
            </a:r>
            <a:endParaRPr lang="en-US" sz="2400" b="0" u="none" strike="noStrike">
              <a:solidFill>
                <a:schemeClr val="dk1"/>
              </a:solidFill>
              <a:uFillTx/>
              <a:latin typeface="Times New Roman" panose="02020603050405020304"/>
            </a:endParaRPr>
          </a:p>
        </p:txBody>
      </p:sp>
      <p:graphicFrame>
        <p:nvGraphicFramePr>
          <p:cNvPr id="313" name="Table Placeholder  7"/>
          <p:cNvGraphicFramePr/>
          <p:nvPr/>
        </p:nvGraphicFramePr>
        <p:xfrm>
          <a:off x="1815120" y="4332240"/>
          <a:ext cx="4942080" cy="805680"/>
        </p:xfrm>
        <a:graphic>
          <a:graphicData uri="http://schemas.openxmlformats.org/drawingml/2006/table">
            <a:tbl>
              <a:tblPr/>
              <a:tblGrid>
                <a:gridCol w="3414600"/>
                <a:gridCol w="709920"/>
                <a:gridCol w="817560"/>
              </a:tblGrid>
              <a:tr h="370800">
                <a:tc>
                  <a:txBody>
                    <a:bodyPr>
                      <a:spAutoFit/>
                    </a:bodyPr>
                    <a:p>
                      <a:pPr defTabSz="914400">
                        <a:lnSpc>
                          <a:spcPct val="100000"/>
                        </a:lnSpc>
                      </a:pPr>
                      <a:r>
                        <a:rPr lang="en-US" sz="2000" b="0" u="none" strike="noStrike">
                          <a:solidFill>
                            <a:schemeClr val="dk1"/>
                          </a:solidFill>
                          <a:uFillTx/>
                          <a:latin typeface="Calibri" panose="020F0502020204030204"/>
                        </a:rPr>
                        <a:t>Supplies ($860 − $680)</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pPr algn="r" defTabSz="914400">
                        <a:lnSpc>
                          <a:spcPct val="100000"/>
                        </a:lnSpc>
                        <a:tabLst>
                          <a:tab pos="0" algn="l"/>
                        </a:tabLst>
                      </a:pPr>
                      <a:r>
                        <a:rPr lang="en-US" sz="2000" b="0" u="none" strike="noStrike">
                          <a:solidFill>
                            <a:schemeClr val="dk1"/>
                          </a:solidFill>
                          <a:uFillTx/>
                          <a:latin typeface="Calibri" panose="020F0502020204030204"/>
                        </a:rPr>
                        <a:t>180</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endParaRPr lang="en-IN" sz="2000" b="0" u="none" strike="noStrike">
                        <a:solidFill>
                          <a:schemeClr val="dk1"/>
                        </a:solidFill>
                        <a:uFillTx/>
                        <a:latin typeface="Calibri" panose="020F0502020204030204"/>
                      </a:endParaRPr>
                    </a:p>
                  </a:txBody>
                  <a:tcPr anchor="t">
                    <a:lnL w="12240">
                      <a:noFill/>
                      <a:prstDash val="solid"/>
                    </a:lnL>
                    <a:lnR w="12240">
                      <a:noFill/>
                      <a:prstDash val="solid"/>
                    </a:lnR>
                    <a:lnT w="12240">
                      <a:noFill/>
                      <a:prstDash val="solid"/>
                    </a:lnT>
                    <a:lnB w="12240">
                      <a:noFill/>
                      <a:prstDash val="solid"/>
                    </a:lnB>
                    <a:noFill/>
                  </a:tcPr>
                </a:tc>
              </a:tr>
              <a:tr h="370800">
                <a:tc>
                  <a:txBody>
                    <a:bodyPr>
                      <a:spAutoFit/>
                    </a:bodyPr>
                    <a:p>
                      <a:pPr defTabSz="914400">
                        <a:lnSpc>
                          <a:spcPct val="100000"/>
                        </a:lnSpc>
                        <a:tabLst>
                          <a:tab pos="0" algn="l"/>
                        </a:tabLst>
                      </a:pPr>
                      <a:r>
                        <a:rPr lang="en-US" sz="2000" b="0" u="none" strike="noStrike">
                          <a:solidFill>
                            <a:schemeClr val="dk1"/>
                          </a:solidFill>
                          <a:uFillTx/>
                          <a:latin typeface="Calibri" panose="020F0502020204030204"/>
                        </a:rPr>
                        <a:t>Accounts Payable</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c>
                  <a:txBody>
                    <a:bodyPr>
                      <a:spAutoFit/>
                    </a:bodyPr>
                    <a:p>
                      <a:endParaRPr lang="en-US" sz="2000" b="0" u="none" strike="noStrike">
                        <a:solidFill>
                          <a:schemeClr val="dk1"/>
                        </a:solidFill>
                        <a:uFillTx/>
                        <a:latin typeface="Calibri" panose="020F0502020204030204"/>
                      </a:endParaRPr>
                    </a:p>
                  </a:txBody>
                  <a:tcPr anchor="t">
                    <a:lnL w="12240">
                      <a:noFill/>
                      <a:prstDash val="solid"/>
                    </a:lnL>
                    <a:lnR w="12240">
                      <a:noFill/>
                      <a:prstDash val="solid"/>
                    </a:lnR>
                    <a:lnT w="12240">
                      <a:noFill/>
                      <a:prstDash val="solid"/>
                    </a:lnT>
                    <a:lnB w="12240">
                      <a:noFill/>
                      <a:prstDash val="solid"/>
                    </a:lnB>
                    <a:noFill/>
                  </a:tcPr>
                </a:tc>
                <a:tc>
                  <a:txBody>
                    <a:bodyPr>
                      <a:spAutoFit/>
                    </a:bodyPr>
                    <a:p>
                      <a:pPr algn="r" defTabSz="914400">
                        <a:lnSpc>
                          <a:spcPct val="100000"/>
                        </a:lnSpc>
                        <a:tabLst>
                          <a:tab pos="0" algn="l"/>
                        </a:tabLst>
                      </a:pPr>
                      <a:r>
                        <a:rPr lang="en-US" sz="2000" b="0" u="none" strike="noStrike">
                          <a:solidFill>
                            <a:schemeClr val="dk1"/>
                          </a:solidFill>
                          <a:uFillTx/>
                          <a:latin typeface="Calibri" panose="020F0502020204030204"/>
                        </a:rPr>
                        <a:t>180</a:t>
                      </a:r>
                      <a:endParaRPr lang="en-US" sz="2000" b="0" u="none" strike="noStrike">
                        <a:solidFill>
                          <a:srgbClr val="000000"/>
                        </a:solidFill>
                        <a:uFillTx/>
                        <a:latin typeface="Arial" panose="020B0604020202020204"/>
                      </a:endParaRPr>
                    </a:p>
                  </a:txBody>
                  <a:tcPr anchor="t">
                    <a:lnL w="12240">
                      <a:noFill/>
                      <a:prstDash val="solid"/>
                    </a:lnL>
                    <a:lnR w="12240">
                      <a:noFill/>
                      <a:prstDash val="solid"/>
                    </a:lnR>
                    <a:lnT w="12240">
                      <a:noFill/>
                      <a:prstDash val="solid"/>
                    </a:lnT>
                    <a:lnB w="12240">
                      <a:noFill/>
                      <a:prstDash val="solid"/>
                    </a:lnB>
                    <a:noFill/>
                  </a:tcPr>
                </a:tc>
              </a:tr>
            </a:tbl>
          </a:graphicData>
        </a:graphic>
      </p:graphicFrame>
      <p:sp>
        <p:nvSpPr>
          <p:cNvPr id="314"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3</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0" y="457200"/>
            <a:ext cx="9143640" cy="974880"/>
          </a:xfrm>
          <a:prstGeom prst="rect">
            <a:avLst/>
          </a:prstGeom>
          <a:solidFill>
            <a:srgbClr val="E2F3F8"/>
          </a:solidFill>
          <a:ln w="0">
            <a:noFill/>
          </a:ln>
        </p:spPr>
        <p:txBody>
          <a:bodyPr lIns="91440" tIns="45720" rIns="91440" bIns="45720" anchor="t">
            <a:noAutofit/>
          </a:bodyPr>
          <a:p>
            <a:pPr indent="0" defTabSz="914400">
              <a:lnSpc>
                <a:spcPct val="90000"/>
              </a:lnSpc>
              <a:buNone/>
            </a:pPr>
            <a:r>
              <a:rPr lang="en-US" sz="3200" b="1" u="none" strike="noStrike">
                <a:solidFill>
                  <a:srgbClr val="911621"/>
                </a:solidFill>
                <a:uFillTx/>
                <a:latin typeface="Calibri" panose="020F0502020204030204"/>
                <a:ea typeface="Calibri" panose="020F0502020204030204"/>
              </a:rPr>
              <a:t>LEARNING OBJECTIVE 4</a:t>
            </a:r>
            <a:br>
              <a:rPr sz="3200"/>
            </a:br>
            <a:r>
              <a:rPr lang="en-IN" sz="3200" b="1" u="none" strike="noStrike">
                <a:solidFill>
                  <a:schemeClr val="dk1"/>
                </a:solidFill>
                <a:uFillTx/>
                <a:latin typeface="Calibri" panose="020F0502020204030204"/>
                <a:ea typeface="Calibri" panose="020F0502020204030204"/>
              </a:rPr>
              <a:t>Identify the Sections of a Classified Balance Sheet</a:t>
            </a:r>
            <a:endParaRPr lang="en-US" sz="3200" b="0" u="none" strike="noStrike">
              <a:solidFill>
                <a:schemeClr val="dk1"/>
              </a:solidFill>
              <a:uFillTx/>
              <a:latin typeface="Times New Roman" panose="02020603050405020304"/>
            </a:endParaRPr>
          </a:p>
        </p:txBody>
      </p:sp>
      <p:sp>
        <p:nvSpPr>
          <p:cNvPr id="316" name="PlaceHolder 2"/>
          <p:cNvSpPr>
            <a:spLocks noGrp="1"/>
          </p:cNvSpPr>
          <p:nvPr>
            <p:ph/>
          </p:nvPr>
        </p:nvSpPr>
        <p:spPr>
          <a:xfrm>
            <a:off x="304920" y="1879560"/>
            <a:ext cx="8534160" cy="1949760"/>
          </a:xfrm>
          <a:prstGeom prst="rect">
            <a:avLst/>
          </a:prstGeom>
          <a:noFill/>
          <a:ln w="0">
            <a:noFill/>
          </a:ln>
        </p:spPr>
        <p:txBody>
          <a:bodyPr lIns="90000" tIns="45000" rIns="90000" bIns="45000" anchor="t">
            <a:noAutofit/>
          </a:bodyPr>
          <a:p>
            <a:pPr marL="291465" lvl="1" indent="-291465"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Presents a snapshot at a point in time.</a:t>
            </a:r>
            <a:endParaRPr lang="en-US" sz="2800" b="0" u="none" strike="noStrike">
              <a:solidFill>
                <a:schemeClr val="dk1"/>
              </a:solidFill>
              <a:uFillTx/>
              <a:latin typeface="Times New Roman" panose="02020603050405020304"/>
            </a:endParaRPr>
          </a:p>
          <a:p>
            <a:pPr marL="291465" lvl="1" indent="-291465"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To improve understanding, companies group similar assets and similar liabilities together.</a:t>
            </a:r>
            <a:endParaRPr lang="en-US" sz="28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IN" sz="2800" b="0" u="none" strike="noStrike">
                <a:solidFill>
                  <a:schemeClr val="dk1"/>
                </a:solidFill>
                <a:uFillTx/>
                <a:latin typeface="Calibri" panose="020F0502020204030204"/>
                <a:ea typeface="Calibri" panose="020F0502020204030204"/>
              </a:rPr>
              <a:t>Standard Classifications</a:t>
            </a:r>
            <a:endParaRPr lang="en-US" sz="2800" b="0" u="none" strike="noStrike">
              <a:solidFill>
                <a:schemeClr val="dk1"/>
              </a:solidFill>
              <a:uFillTx/>
              <a:latin typeface="Times New Roman" panose="02020603050405020304"/>
            </a:endParaRPr>
          </a:p>
        </p:txBody>
      </p:sp>
      <p:graphicFrame>
        <p:nvGraphicFramePr>
          <p:cNvPr id="317" name="Table Placeholder 9"/>
          <p:cNvGraphicFramePr/>
          <p:nvPr/>
        </p:nvGraphicFramePr>
        <p:xfrm>
          <a:off x="831600" y="4034520"/>
          <a:ext cx="7480800" cy="1854000"/>
        </p:xfrm>
        <a:graphic>
          <a:graphicData uri="http://schemas.openxmlformats.org/drawingml/2006/table">
            <a:tbl>
              <a:tblPr/>
              <a:tblGrid>
                <a:gridCol w="3733560"/>
                <a:gridCol w="3747240"/>
              </a:tblGrid>
              <a:tr h="370800">
                <a:tc>
                  <a:txBody>
                    <a:bodyPr>
                      <a:spAutoFit/>
                    </a:bodyPr>
                    <a:p>
                      <a:pPr defTabSz="914400">
                        <a:lnSpc>
                          <a:spcPct val="100000"/>
                        </a:lnSpc>
                      </a:pPr>
                      <a:r>
                        <a:rPr lang="en-IN" sz="1800" b="1" u="none" strike="noStrike">
                          <a:solidFill>
                            <a:schemeClr val="lt1"/>
                          </a:solidFill>
                          <a:uFillTx/>
                          <a:latin typeface="Calibri" panose="020F0502020204030204"/>
                        </a:rPr>
                        <a:t>Assets</a:t>
                      </a:r>
                      <a:endParaRPr lang="en-US" sz="1800" b="0" u="none" strike="noStrike">
                        <a:solidFill>
                          <a:srgbClr val="FFFFFF"/>
                        </a:solidFill>
                        <a:uFillTx/>
                        <a:latin typeface="Arial" panose="020B0604020202020204"/>
                      </a:endParaRPr>
                    </a:p>
                  </a:txBody>
                  <a:tcPr anchor="t">
                    <a:lnL w="6480">
                      <a:solidFill>
                        <a:srgbClr val="196E78"/>
                      </a:solidFill>
                      <a:prstDash val="solid"/>
                    </a:lnL>
                    <a:lnR>
                      <a:noFill/>
                    </a:lnR>
                    <a:lnT w="6480">
                      <a:solidFill>
                        <a:srgbClr val="196E78"/>
                      </a:solidFill>
                      <a:prstDash val="solid"/>
                    </a:lnT>
                    <a:lnB>
                      <a:noFill/>
                    </a:lnB>
                    <a:solidFill>
                      <a:srgbClr val="196E78"/>
                    </a:solidFill>
                  </a:tcPr>
                </a:tc>
                <a:tc>
                  <a:txBody>
                    <a:bodyPr>
                      <a:spAutoFit/>
                    </a:bodyPr>
                    <a:p>
                      <a:pPr defTabSz="914400">
                        <a:lnSpc>
                          <a:spcPct val="100000"/>
                        </a:lnSpc>
                      </a:pPr>
                      <a:r>
                        <a:rPr lang="en-IN" sz="1800" b="1" u="none" strike="noStrike">
                          <a:solidFill>
                            <a:schemeClr val="lt1"/>
                          </a:solidFill>
                          <a:uFillTx/>
                          <a:latin typeface="Calibri" panose="020F0502020204030204"/>
                        </a:rPr>
                        <a:t>Liabilities and Stockholders’ Equity</a:t>
                      </a:r>
                      <a:endParaRPr lang="en-US" sz="1800" b="0" u="none" strike="noStrike">
                        <a:solidFill>
                          <a:srgbClr val="FFFFFF"/>
                        </a:solidFill>
                        <a:uFillTx/>
                        <a:latin typeface="Arial" panose="020B0604020202020204"/>
                      </a:endParaRPr>
                    </a:p>
                  </a:txBody>
                  <a:tcPr anchor="t">
                    <a:lnL>
                      <a:noFill/>
                    </a:lnL>
                    <a:lnR w="6480">
                      <a:solidFill>
                        <a:srgbClr val="196E78"/>
                      </a:solidFill>
                      <a:prstDash val="solid"/>
                    </a:lnR>
                    <a:lnT w="6480">
                      <a:solidFill>
                        <a:srgbClr val="196E78"/>
                      </a:solidFill>
                      <a:prstDash val="solid"/>
                    </a:lnT>
                    <a:lnB>
                      <a:noFill/>
                    </a:lnB>
                    <a:solidFill>
                      <a:srgbClr val="196E78"/>
                    </a:solidFill>
                  </a:tcPr>
                </a:tc>
              </a:tr>
              <a:tr h="370800">
                <a:tc>
                  <a:txBody>
                    <a:bodyPr>
                      <a:spAutoFit/>
                    </a:bodyPr>
                    <a:p>
                      <a:pPr defTabSz="914400">
                        <a:lnSpc>
                          <a:spcPct val="100000"/>
                        </a:lnSpc>
                      </a:pPr>
                      <a:r>
                        <a:rPr lang="en-IN" sz="1800" b="0" u="none" strike="noStrike">
                          <a:solidFill>
                            <a:schemeClr val="dk1"/>
                          </a:solidFill>
                          <a:uFillTx/>
                          <a:latin typeface="Calibri" panose="020F0502020204030204"/>
                        </a:rPr>
                        <a:t>Current assets</a:t>
                      </a:r>
                      <a:endParaRPr lang="en-US" sz="1800" b="0" u="none" strike="noStrike">
                        <a:solidFill>
                          <a:srgbClr val="000000"/>
                        </a:solidFill>
                        <a:uFillTx/>
                        <a:latin typeface="Arial" panose="020B0604020202020204"/>
                      </a:endParaRPr>
                    </a:p>
                  </a:txBody>
                  <a:tcPr anchor="t">
                    <a:lnL w="6480">
                      <a:solidFill>
                        <a:srgbClr val="196E78"/>
                      </a:solidFill>
                      <a:prstDash val="solid"/>
                    </a:lnL>
                    <a:lnR>
                      <a:noFill/>
                    </a:lnR>
                    <a:lnT w="6480">
                      <a:solidFill>
                        <a:srgbClr val="196E78"/>
                      </a:solidFill>
                      <a:prstDash val="solid"/>
                    </a:lnT>
                    <a:lnB w="6480">
                      <a:solidFill>
                        <a:srgbClr val="196E78"/>
                      </a:solidFill>
                      <a:prstDash val="solid"/>
                    </a:lnB>
                    <a:noFill/>
                  </a:tcPr>
                </a:tc>
                <a:tc>
                  <a:txBody>
                    <a:bodyPr>
                      <a:spAutoFit/>
                    </a:bodyPr>
                    <a:p>
                      <a:pPr defTabSz="914400">
                        <a:lnSpc>
                          <a:spcPct val="100000"/>
                        </a:lnSpc>
                      </a:pPr>
                      <a:r>
                        <a:rPr lang="en-IN" sz="1800" b="0" u="none" strike="noStrike">
                          <a:solidFill>
                            <a:schemeClr val="dk1"/>
                          </a:solidFill>
                          <a:uFillTx/>
                          <a:latin typeface="Calibri" panose="020F0502020204030204"/>
                        </a:rPr>
                        <a:t>Current liabilities</a:t>
                      </a:r>
                      <a:endParaRPr lang="en-US" sz="1800" b="0" u="none" strike="noStrike">
                        <a:solidFill>
                          <a:srgbClr val="000000"/>
                        </a:solidFill>
                        <a:uFillTx/>
                        <a:latin typeface="Arial" panose="020B0604020202020204"/>
                      </a:endParaRPr>
                    </a:p>
                  </a:txBody>
                  <a:tcPr anchor="t">
                    <a:lnL>
                      <a:noFill/>
                    </a:lnL>
                    <a:lnR w="6480">
                      <a:solidFill>
                        <a:srgbClr val="196E78"/>
                      </a:solidFill>
                      <a:prstDash val="solid"/>
                    </a:lnR>
                    <a:lnT w="6480">
                      <a:solidFill>
                        <a:srgbClr val="196E78"/>
                      </a:solidFill>
                      <a:prstDash val="solid"/>
                    </a:lnT>
                    <a:lnB w="6480">
                      <a:solidFill>
                        <a:srgbClr val="196E78"/>
                      </a:solidFill>
                      <a:prstDash val="solid"/>
                    </a:lnB>
                    <a:noFill/>
                  </a:tcPr>
                </a:tc>
              </a:tr>
              <a:tr h="370800">
                <a:tc>
                  <a:txBody>
                    <a:bodyPr>
                      <a:spAutoFit/>
                    </a:bodyPr>
                    <a:p>
                      <a:pPr defTabSz="914400">
                        <a:lnSpc>
                          <a:spcPct val="100000"/>
                        </a:lnSpc>
                      </a:pPr>
                      <a:r>
                        <a:rPr lang="en-IN" sz="1800" b="0" u="none" strike="noStrike">
                          <a:solidFill>
                            <a:schemeClr val="dk1"/>
                          </a:solidFill>
                          <a:uFillTx/>
                          <a:latin typeface="Calibri" panose="020F0502020204030204"/>
                        </a:rPr>
                        <a:t>Long-term investments</a:t>
                      </a:r>
                      <a:endParaRPr lang="en-US" sz="1800" b="0" u="none" strike="noStrike">
                        <a:solidFill>
                          <a:srgbClr val="000000"/>
                        </a:solidFill>
                        <a:uFillTx/>
                        <a:latin typeface="Arial" panose="020B0604020202020204"/>
                      </a:endParaRPr>
                    </a:p>
                  </a:txBody>
                  <a:tcPr anchor="t">
                    <a:lnL w="6480">
                      <a:solidFill>
                        <a:srgbClr val="196E78"/>
                      </a:solidFill>
                      <a:prstDash val="solid"/>
                    </a:lnL>
                    <a:lnR>
                      <a:noFill/>
                    </a:lnR>
                    <a:lnT>
                      <a:noFill/>
                    </a:lnT>
                    <a:lnB>
                      <a:noFill/>
                    </a:lnB>
                    <a:noFill/>
                  </a:tcPr>
                </a:tc>
                <a:tc>
                  <a:txBody>
                    <a:bodyPr>
                      <a:spAutoFit/>
                    </a:bodyPr>
                    <a:p>
                      <a:pPr defTabSz="914400">
                        <a:lnSpc>
                          <a:spcPct val="100000"/>
                        </a:lnSpc>
                      </a:pPr>
                      <a:r>
                        <a:rPr lang="en-IN" sz="1800" b="0" u="none" strike="noStrike">
                          <a:solidFill>
                            <a:schemeClr val="dk1"/>
                          </a:solidFill>
                          <a:uFillTx/>
                          <a:latin typeface="Calibri" panose="020F0502020204030204"/>
                        </a:rPr>
                        <a:t>Long-term liabilities</a:t>
                      </a:r>
                      <a:endParaRPr lang="en-US" sz="1800" b="0" u="none" strike="noStrike">
                        <a:solidFill>
                          <a:srgbClr val="000000"/>
                        </a:solidFill>
                        <a:uFillTx/>
                        <a:latin typeface="Arial" panose="020B0604020202020204"/>
                      </a:endParaRPr>
                    </a:p>
                  </a:txBody>
                  <a:tcPr anchor="t">
                    <a:lnL>
                      <a:noFill/>
                    </a:lnL>
                    <a:lnR w="6480">
                      <a:solidFill>
                        <a:srgbClr val="196E78"/>
                      </a:solidFill>
                      <a:prstDash val="solid"/>
                    </a:lnR>
                    <a:lnT>
                      <a:noFill/>
                    </a:lnT>
                    <a:lnB>
                      <a:noFill/>
                    </a:lnB>
                    <a:noFill/>
                  </a:tcPr>
                </a:tc>
              </a:tr>
              <a:tr h="370800">
                <a:tc>
                  <a:txBody>
                    <a:bodyPr>
                      <a:spAutoFit/>
                    </a:bodyPr>
                    <a:p>
                      <a:pPr defTabSz="914400">
                        <a:lnSpc>
                          <a:spcPct val="100000"/>
                        </a:lnSpc>
                      </a:pPr>
                      <a:r>
                        <a:rPr lang="en-IN" sz="1800" b="0" u="none" strike="noStrike">
                          <a:solidFill>
                            <a:schemeClr val="dk1"/>
                          </a:solidFill>
                          <a:uFillTx/>
                          <a:latin typeface="Calibri" panose="020F0502020204030204"/>
                        </a:rPr>
                        <a:t>Property, plant, and equipment</a:t>
                      </a:r>
                      <a:endParaRPr lang="en-US" sz="1800" b="0" u="none" strike="noStrike">
                        <a:solidFill>
                          <a:srgbClr val="000000"/>
                        </a:solidFill>
                        <a:uFillTx/>
                        <a:latin typeface="Arial" panose="020B0604020202020204"/>
                      </a:endParaRPr>
                    </a:p>
                  </a:txBody>
                  <a:tcPr anchor="t">
                    <a:lnL w="6480">
                      <a:solidFill>
                        <a:srgbClr val="196E78"/>
                      </a:solidFill>
                      <a:prstDash val="solid"/>
                    </a:lnL>
                    <a:lnR>
                      <a:noFill/>
                    </a:lnR>
                    <a:lnT w="6480">
                      <a:solidFill>
                        <a:srgbClr val="196E78"/>
                      </a:solidFill>
                      <a:prstDash val="solid"/>
                    </a:lnT>
                    <a:lnB w="6480">
                      <a:solidFill>
                        <a:srgbClr val="196E78"/>
                      </a:solidFill>
                      <a:prstDash val="solid"/>
                    </a:lnB>
                    <a:noFill/>
                  </a:tcPr>
                </a:tc>
                <a:tc>
                  <a:txBody>
                    <a:bodyPr>
                      <a:spAutoFit/>
                    </a:bodyPr>
                    <a:p>
                      <a:pPr defTabSz="914400">
                        <a:lnSpc>
                          <a:spcPct val="100000"/>
                        </a:lnSpc>
                      </a:pPr>
                      <a:r>
                        <a:rPr lang="en-IN" sz="1800" b="0" u="none" strike="noStrike">
                          <a:solidFill>
                            <a:schemeClr val="dk1"/>
                          </a:solidFill>
                          <a:uFillTx/>
                          <a:latin typeface="Calibri" panose="020F0502020204030204"/>
                        </a:rPr>
                        <a:t>Stockholders’ equity</a:t>
                      </a:r>
                      <a:endParaRPr lang="en-US" sz="1800" b="0" u="none" strike="noStrike">
                        <a:solidFill>
                          <a:srgbClr val="000000"/>
                        </a:solidFill>
                        <a:uFillTx/>
                        <a:latin typeface="Arial" panose="020B0604020202020204"/>
                      </a:endParaRPr>
                    </a:p>
                  </a:txBody>
                  <a:tcPr anchor="t">
                    <a:lnL>
                      <a:noFill/>
                    </a:lnL>
                    <a:lnR w="6480">
                      <a:solidFill>
                        <a:srgbClr val="196E78"/>
                      </a:solidFill>
                      <a:prstDash val="solid"/>
                    </a:lnR>
                    <a:lnT w="6480">
                      <a:solidFill>
                        <a:srgbClr val="196E78"/>
                      </a:solidFill>
                      <a:prstDash val="solid"/>
                    </a:lnT>
                    <a:lnB w="6480">
                      <a:solidFill>
                        <a:srgbClr val="196E78"/>
                      </a:solidFill>
                      <a:prstDash val="solid"/>
                    </a:lnB>
                    <a:noFill/>
                  </a:tcPr>
                </a:tc>
              </a:tr>
              <a:tr h="370800">
                <a:tc>
                  <a:txBody>
                    <a:bodyPr>
                      <a:spAutoFit/>
                    </a:bodyPr>
                    <a:p>
                      <a:pPr defTabSz="914400">
                        <a:lnSpc>
                          <a:spcPct val="100000"/>
                        </a:lnSpc>
                      </a:pPr>
                      <a:r>
                        <a:rPr lang="en-IN" sz="1800" b="0" u="none" strike="noStrike">
                          <a:solidFill>
                            <a:schemeClr val="dk1"/>
                          </a:solidFill>
                          <a:uFillTx/>
                          <a:latin typeface="Calibri" panose="020F0502020204030204"/>
                        </a:rPr>
                        <a:t>Intangible assets</a:t>
                      </a:r>
                      <a:endParaRPr lang="en-US" sz="1800" b="0" u="none" strike="noStrike">
                        <a:solidFill>
                          <a:srgbClr val="000000"/>
                        </a:solidFill>
                        <a:uFillTx/>
                        <a:latin typeface="Arial" panose="020B0604020202020204"/>
                      </a:endParaRPr>
                    </a:p>
                  </a:txBody>
                  <a:tcPr anchor="t">
                    <a:lnL w="6480">
                      <a:solidFill>
                        <a:srgbClr val="196E78"/>
                      </a:solidFill>
                      <a:prstDash val="solid"/>
                    </a:lnL>
                    <a:lnR>
                      <a:noFill/>
                    </a:lnR>
                    <a:lnT>
                      <a:noFill/>
                    </a:lnT>
                    <a:lnB w="6480">
                      <a:solidFill>
                        <a:srgbClr val="196E78"/>
                      </a:solidFill>
                      <a:prstDash val="solid"/>
                    </a:lnB>
                    <a:noFill/>
                  </a:tcPr>
                </a:tc>
                <a:tc>
                  <a:txBody>
                    <a:bodyPr>
                      <a:spAutoFit/>
                    </a:bodyPr>
                    <a:p>
                      <a:endParaRPr lang="en-IN" sz="1800" b="0" u="none" strike="noStrike">
                        <a:solidFill>
                          <a:schemeClr val="lt1"/>
                        </a:solidFill>
                        <a:uFillTx/>
                        <a:latin typeface="Calibri" panose="020F0502020204030204"/>
                      </a:endParaRPr>
                    </a:p>
                  </a:txBody>
                  <a:tcPr anchor="t">
                    <a:lnL>
                      <a:noFill/>
                    </a:lnL>
                    <a:lnR w="6480">
                      <a:solidFill>
                        <a:srgbClr val="196E78"/>
                      </a:solidFill>
                      <a:prstDash val="solid"/>
                    </a:lnR>
                    <a:lnT>
                      <a:noFill/>
                    </a:lnT>
                    <a:lnB w="6480">
                      <a:solidFill>
                        <a:srgbClr val="196E78"/>
                      </a:solidFill>
                      <a:prstDash val="solid"/>
                    </a:lnB>
                    <a:noFill/>
                  </a:tcPr>
                </a:tc>
              </a:tr>
            </a:tbl>
          </a:graphicData>
        </a:graphic>
      </p:graphicFrame>
      <p:sp>
        <p:nvSpPr>
          <p:cNvPr id="318"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85000" lnSpcReduction="9999"/>
          </a:bodyPr>
          <a:p>
            <a:pPr indent="0" defTabSz="914400">
              <a:lnSpc>
                <a:spcPct val="90000"/>
              </a:lnSpc>
              <a:buNone/>
            </a:pPr>
            <a:r>
              <a:rPr lang="en-IN" sz="3600" b="1" u="none" strike="noStrike">
                <a:solidFill>
                  <a:srgbClr val="007787"/>
                </a:solidFill>
                <a:uFillTx/>
                <a:latin typeface="Calibri" panose="020F0502020204030204"/>
                <a:ea typeface="Calibri" panose="020F0502020204030204"/>
              </a:rPr>
              <a:t>Identify the Sections of a Classified Balance Sheet</a:t>
            </a:r>
            <a:br>
              <a:rPr sz="4000"/>
            </a:br>
            <a:r>
              <a:rPr lang="en-IN" sz="3100" b="1" u="none" strike="noStrike">
                <a:solidFill>
                  <a:srgbClr val="007787"/>
                </a:solidFill>
                <a:uFillTx/>
                <a:latin typeface="Calibri" panose="020F0502020204030204"/>
                <a:ea typeface="Calibri" panose="020F0502020204030204"/>
              </a:rPr>
              <a:t>Assets</a:t>
            </a:r>
            <a:endParaRPr lang="en-US" sz="3100" b="0" u="none" strike="noStrike">
              <a:solidFill>
                <a:schemeClr val="dk1"/>
              </a:solidFill>
              <a:uFillTx/>
              <a:latin typeface="Times New Roman" panose="02020603050405020304"/>
            </a:endParaRPr>
          </a:p>
        </p:txBody>
      </p:sp>
      <p:pic>
        <p:nvPicPr>
          <p:cNvPr id="320" name="Picture Placeholder 13" descr="A statement displays a three-line heading consisting of the name of the company, Franklin Corporation; the type of statement, Balance Sheet; and the time period the statement covers, October 31, 2022.&#10;This illustration displays the Assets section of the statement, with the label, Assets, centered and shown in bold type, with 4 subsections listed below. There are 4 columns displayed, the first displaying account names and the other three numeric columns displaying the respective amounts and totals.&#10;The first asset subsection, Current assets, is displayed in the first column. The following 7 account names are slightly indented and their respective amounts are displayed in the second numeric column: Cash, $6,600; Debt investments, 2,000; Accounts receivable, 7,000; Notes receivable, 1,000; Inventory, 3,000; Supplies, 2,100; and Prepaid insurance, 400. The amounts are totaled as $22,100, shown in the third numeric column, and the label appears in the first column as: Total current assets.&#10;The second asset subsection is labeled as Long-term investments are displayed in the first column. The following 2 account names are indented slightly, and the respective amounts appear in the second numeric column: Stock investments, 5,200; and Investment in real estate, 2,000. The amounts are totaled as 7,200 which appear in the third numeric column, adjacent to the 2,000 amount.&#10;The third asset subsection is labeled as: Property, plant, and equipment, is displayed in the first column. The following 3 account names are indented slightly, and the respective amounts appear in the respective numeric columns: Land, listed as 10,000 in the second numeric column; Equipment, listed as $24,000 in the first numeric column; and Less: Accumulated depreciation-equipment, listed as 5,000 in the first numeric column. The accumulated depreciation amount is subtracted from the 24,000 equipment cost, and the difference displayed in the second numeric column as 19,000. The cost of the land of 10,000 is added to the net equipment amount of 19,000, adjacent to the amount 5,000. The total is displayed in the third numeric column as 29,000, adjacent to the amount 19,000. &#10;The fourth asset subsection is labeled as Intangible assets, in the first column. Immediately below slightly indented, Patents, is listed, with its respective amount of 3,100 displayed in the third numeric column. Finally, the total of all four subsections is displayed in the third numeric column as $61,400 with the label, Total assets, listed in the first column."/>
          <p:cNvPicPr/>
          <p:nvPr/>
        </p:nvPicPr>
        <p:blipFill>
          <a:blip r:embed="rId1"/>
          <a:stretch>
            <a:fillRect/>
          </a:stretch>
        </p:blipFill>
        <p:spPr>
          <a:xfrm>
            <a:off x="1861560" y="1622880"/>
            <a:ext cx="5420520" cy="4515840"/>
          </a:xfrm>
          <a:prstGeom prst="rect">
            <a:avLst/>
          </a:prstGeom>
          <a:ln w="0">
            <a:noFill/>
          </a:ln>
        </p:spPr>
      </p:pic>
      <p:sp>
        <p:nvSpPr>
          <p:cNvPr id="321"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850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Steps in Preparing a Worksheet</a:t>
            </a:r>
            <a:br>
              <a:rPr sz="4000"/>
            </a:br>
            <a:r>
              <a:rPr lang="en-US" sz="4000" b="1" u="none" strike="noStrike">
                <a:solidFill>
                  <a:srgbClr val="007787"/>
                </a:solidFill>
                <a:uFillTx/>
                <a:latin typeface="Calibri" panose="020F0502020204030204"/>
                <a:ea typeface="Calibri" panose="020F0502020204030204"/>
              </a:rPr>
              <a:t>Form and Procedure for a Worksheet</a:t>
            </a:r>
            <a:endParaRPr lang="en-US" sz="4000" b="0" u="none" strike="noStrike">
              <a:solidFill>
                <a:schemeClr val="dk1"/>
              </a:solidFill>
              <a:uFillTx/>
              <a:latin typeface="Times New Roman" panose="02020603050405020304"/>
            </a:endParaRPr>
          </a:p>
        </p:txBody>
      </p:sp>
      <p:pic>
        <p:nvPicPr>
          <p:cNvPr id="169" name="Picture Placeholder 21" descr="A worksheet displays form and procedure in two column headers: Account Titles and Worksheet. The five steps in worksheet column divide into five sub columns: Trial Balance, Adjustments, Adjusted Trial Balance, Income Statement, and Balance Sheet. Each sub column further divides into Debit and Credit columns. Five arrows point to each of the sub columns and read as follows: The first arrow pointing to Trial balance column reads, Prepare a trial balance on the worksheet; the Second arrow pointing to Adjustments column reads, Enter adjustment data; the third column pointing to Adjusted to Trial Balance reads, Enter adjusted balances; the fourth arrow pointing to Income Statement reads, Extend adjusted balances to appropriate statement columns; and the fifth arrow point to Balance sheet reads, Total the statement columns, compute net income (or net loss), and complete worksheet."/>
          <p:cNvPicPr/>
          <p:nvPr/>
        </p:nvPicPr>
        <p:blipFill>
          <a:blip r:embed="rId1"/>
          <a:stretch>
            <a:fillRect/>
          </a:stretch>
        </p:blipFill>
        <p:spPr>
          <a:xfrm>
            <a:off x="1487520" y="1633680"/>
            <a:ext cx="6168600" cy="4552920"/>
          </a:xfrm>
          <a:prstGeom prst="rect">
            <a:avLst/>
          </a:prstGeom>
          <a:ln w="0">
            <a:noFill/>
          </a:ln>
        </p:spPr>
      </p:pic>
      <p:sp>
        <p:nvSpPr>
          <p:cNvPr id="170"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85000" lnSpcReduction="9999"/>
          </a:bodyPr>
          <a:p>
            <a:pPr indent="0" defTabSz="914400">
              <a:lnSpc>
                <a:spcPct val="90000"/>
              </a:lnSpc>
              <a:buNone/>
            </a:pPr>
            <a:r>
              <a:rPr lang="en-IN" sz="3600" b="1" u="none" strike="noStrike">
                <a:solidFill>
                  <a:srgbClr val="007787"/>
                </a:solidFill>
                <a:uFillTx/>
                <a:latin typeface="Calibri" panose="020F0502020204030204"/>
                <a:ea typeface="Calibri" panose="020F0502020204030204"/>
              </a:rPr>
              <a:t>Identify the Sections of a Classified Balance Sheet</a:t>
            </a:r>
            <a:br>
              <a:rPr sz="4000"/>
            </a:br>
            <a:r>
              <a:rPr lang="en-IN" sz="3100" b="1" u="none" strike="noStrike">
                <a:solidFill>
                  <a:srgbClr val="007787"/>
                </a:solidFill>
                <a:uFillTx/>
                <a:latin typeface="Calibri" panose="020F0502020204030204"/>
                <a:ea typeface="Calibri" panose="020F0502020204030204"/>
              </a:rPr>
              <a:t>Liabilities and Stockholders’ Equity</a:t>
            </a:r>
            <a:endParaRPr lang="en-US" sz="3100" b="0" u="none" strike="noStrike">
              <a:solidFill>
                <a:schemeClr val="dk1"/>
              </a:solidFill>
              <a:uFillTx/>
              <a:latin typeface="Times New Roman" panose="02020603050405020304"/>
            </a:endParaRPr>
          </a:p>
        </p:txBody>
      </p:sp>
      <p:pic>
        <p:nvPicPr>
          <p:cNvPr id="323" name="Picture Placeholder 13" descr="The Liabilities and Stockholders' Equity section of the balance sheet contains 3 subsections. There are 3 columns displayed, the first displaying account names and the other two numeric columns displaying the respective amounts and totals. The first subsection, Current liabilities, is displayed in the first column. The following 5 account names are slightly indented with the respective amounts listed in the first numeric column: Notes payable, $11,000; Accounts payable, 2,100; Unearned service revenue, 900; Salaries and wages payable, 1,600; and Interest payable, 450. The amounts are totaled as $16,050 which is displayed in the second numeric column, with the label Total current liabilities appearing in the first column slightly indented.&#10;The second Liabilities and Stockholders’ subsection is labeled as: Long- term liabilities, in the first column. The following 3 account names are indented slightly with the respective amounts in the first numeric column: Mortgage payable, 10,000; and Notes payable, 1,300. The amounts are totaled as 11,300 which are displayed in the second numeric column, with the label, Total long-term liabilities, appearing in the first column slightly indented. The next line is labeled as: Total liabilities, slightly indented, with the total of both liability amounts displayed as 27,350 in the second numeric column.&#10;The third subsection is labeled as: Stockholders' equity, in the first column. The following 3 account names are indented slightly with the respective amounts listed in the first numeric column as: Common stock, 20,000; and Retained earnings, 14,050. These two amounts are added together and the total of 34,050 is displayed in the second numeric column with the label, Total stockholders’ equity, listed in the first column. The label of: Total liabilities and stockholders' equity, is displayed in the first column, with the total of $61,400 displayed in the second numeric column as the final total."/>
          <p:cNvPicPr/>
          <p:nvPr/>
        </p:nvPicPr>
        <p:blipFill>
          <a:blip r:embed="rId1"/>
          <a:stretch>
            <a:fillRect/>
          </a:stretch>
        </p:blipFill>
        <p:spPr>
          <a:xfrm>
            <a:off x="803880" y="1606680"/>
            <a:ext cx="7535880" cy="4569120"/>
          </a:xfrm>
          <a:prstGeom prst="rect">
            <a:avLst/>
          </a:prstGeom>
          <a:ln w="0">
            <a:noFill/>
          </a:ln>
        </p:spPr>
      </p:pic>
      <p:sp>
        <p:nvSpPr>
          <p:cNvPr id="324"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277200" y="457200"/>
            <a:ext cx="8543520" cy="1123560"/>
          </a:xfrm>
          <a:prstGeom prst="rect">
            <a:avLst/>
          </a:prstGeom>
          <a:noFill/>
          <a:ln w="0">
            <a:noFill/>
          </a:ln>
        </p:spPr>
        <p:txBody>
          <a:bodyPr lIns="91440" tIns="45720" rIns="91440" bIns="45720" anchor="t">
            <a:noAutofit/>
          </a:bodyPr>
          <a:p>
            <a:pPr indent="0" defTabSz="914400">
              <a:lnSpc>
                <a:spcPct val="100000"/>
              </a:lnSpc>
              <a:buNone/>
            </a:pPr>
            <a:r>
              <a:rPr lang="en-US" sz="3600" b="1" u="none" strike="noStrike">
                <a:solidFill>
                  <a:srgbClr val="007787"/>
                </a:solidFill>
                <a:uFillTx/>
                <a:latin typeface="Calibri" panose="020F0502020204030204"/>
                <a:ea typeface="Calibri" panose="020F0502020204030204"/>
              </a:rPr>
              <a:t>Current Assets</a:t>
            </a:r>
            <a:endParaRPr lang="en-US" sz="3600" b="0" u="none" strike="noStrike">
              <a:solidFill>
                <a:schemeClr val="dk1"/>
              </a:solidFill>
              <a:uFillTx/>
              <a:latin typeface="Times New Roman" panose="02020603050405020304"/>
            </a:endParaRPr>
          </a:p>
        </p:txBody>
      </p:sp>
      <p:sp>
        <p:nvSpPr>
          <p:cNvPr id="326"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marL="457200" lvl="1" indent="-457200" defTabSz="914400">
              <a:lnSpc>
                <a:spcPct val="100000"/>
              </a:lnSpc>
              <a:spcBef>
                <a:spcPts val="1200"/>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Assets that a company expects to convert to cash or use up within one year or its operating cycle, whichever is longer.</a:t>
            </a:r>
            <a:endParaRPr lang="en-US" sz="2800" b="0" u="none" strike="noStrike">
              <a:solidFill>
                <a:schemeClr val="dk1"/>
              </a:solidFill>
              <a:uFillTx/>
              <a:latin typeface="Times New Roman" panose="02020603050405020304"/>
            </a:endParaRPr>
          </a:p>
          <a:p>
            <a:pPr marL="457200" lvl="1" indent="-457200" defTabSz="914400">
              <a:lnSpc>
                <a:spcPct val="100000"/>
              </a:lnSpc>
              <a:spcBef>
                <a:spcPts val="1200"/>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Operating cycle is the average time that it takes to purchase inventory, sell it on account, and then collect cash from customers.</a:t>
            </a:r>
            <a:endParaRPr lang="en-US" sz="2800" b="0" u="none" strike="noStrike">
              <a:solidFill>
                <a:schemeClr val="dk1"/>
              </a:solidFill>
              <a:uFillTx/>
              <a:latin typeface="Times New Roman" panose="02020603050405020304"/>
            </a:endParaRPr>
          </a:p>
        </p:txBody>
      </p:sp>
      <p:sp>
        <p:nvSpPr>
          <p:cNvPr id="327"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Current Assets</a:t>
            </a:r>
            <a:br>
              <a:rPr sz="3600"/>
            </a:br>
            <a:r>
              <a:rPr lang="en-US" sz="2800" b="1" u="none" strike="noStrike">
                <a:solidFill>
                  <a:srgbClr val="007787"/>
                </a:solidFill>
                <a:uFillTx/>
                <a:latin typeface="Calibri" panose="020F0502020204030204"/>
                <a:ea typeface="Calibri" panose="020F0502020204030204"/>
              </a:rPr>
              <a:t>Example</a:t>
            </a:r>
            <a:endParaRPr lang="en-US" sz="2800" b="0" u="none" strike="noStrike">
              <a:solidFill>
                <a:schemeClr val="dk1"/>
              </a:solidFill>
              <a:uFillTx/>
              <a:latin typeface="Times New Roman" panose="02020603050405020304"/>
            </a:endParaRPr>
          </a:p>
        </p:txBody>
      </p:sp>
      <p:pic>
        <p:nvPicPr>
          <p:cNvPr id="329" name="Picture Placeholder 14" descr="A statement displays a three-line heading consisting of the name of the company, Southwest Airlines Company; the type of statement, Balance Sheet (partial); and the unit of amount (in millions). There are 2 columns. The first column displays the account names of current assets, and the second column displays the respective amount. This illustration displays the section, Current assets, is displayed in the first column. The following account names are listed in this section slightly indented with the respective amounts listed in the numeric column: Cash and cash equivalents, $1,355; Short-term investments, 1,797; Accounts receivable, 419; Inventories, 467; and Prepaid expenses and other current assets, 418. The amounts are totaled as $4,456, and the label appears in the first column as: Total current assets."/>
          <p:cNvPicPr/>
          <p:nvPr/>
        </p:nvPicPr>
        <p:blipFill>
          <a:blip r:embed="rId1"/>
          <a:stretch>
            <a:fillRect/>
          </a:stretch>
        </p:blipFill>
        <p:spPr>
          <a:xfrm>
            <a:off x="588960" y="1868400"/>
            <a:ext cx="7936560" cy="2814840"/>
          </a:xfrm>
          <a:prstGeom prst="rect">
            <a:avLst/>
          </a:prstGeom>
          <a:ln w="0">
            <a:noFill/>
          </a:ln>
        </p:spPr>
      </p:pic>
      <p:sp>
        <p:nvSpPr>
          <p:cNvPr id="330" name="PlaceHolder 2"/>
          <p:cNvSpPr>
            <a:spLocks noGrp="1"/>
          </p:cNvSpPr>
          <p:nvPr>
            <p:ph/>
          </p:nvPr>
        </p:nvSpPr>
        <p:spPr>
          <a:xfrm>
            <a:off x="588960" y="5085000"/>
            <a:ext cx="7625880" cy="974880"/>
          </a:xfrm>
          <a:prstGeom prst="rect">
            <a:avLst/>
          </a:prstGeom>
          <a:noFill/>
          <a:ln w="0">
            <a:noFill/>
          </a:ln>
        </p:spPr>
        <p:txBody>
          <a:bodyPr lIns="90000" tIns="45000" rIns="90000" bIns="45000" anchor="t">
            <a:noAutofit/>
          </a:bodyPr>
          <a:p>
            <a:pPr indent="0" defTabSz="914400">
              <a:lnSpc>
                <a:spcPct val="100000"/>
              </a:lnSpc>
              <a:spcBef>
                <a:spcPts val="1000"/>
              </a:spcBef>
              <a:buNone/>
              <a:tabLst>
                <a:tab pos="0" algn="l"/>
              </a:tabLst>
            </a:pPr>
            <a:r>
              <a:rPr lang="en-US" sz="2600" b="0" u="none" strike="noStrike">
                <a:solidFill>
                  <a:schemeClr val="dk1"/>
                </a:solidFill>
                <a:uFillTx/>
                <a:latin typeface="Calibri" panose="020F0502020204030204"/>
                <a:ea typeface="Calibri" panose="020F0502020204030204"/>
              </a:rPr>
              <a:t>Usually listed in the order they expect to convert them into cash.</a:t>
            </a:r>
            <a:endParaRPr lang="en-US" sz="2600" b="0" u="none" strike="noStrike">
              <a:solidFill>
                <a:schemeClr val="dk1"/>
              </a:solidFill>
              <a:uFillTx/>
              <a:latin typeface="Times New Roman" panose="02020603050405020304"/>
            </a:endParaRPr>
          </a:p>
        </p:txBody>
      </p:sp>
      <p:sp>
        <p:nvSpPr>
          <p:cNvPr id="331"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277200" y="457200"/>
            <a:ext cx="8543520" cy="1123560"/>
          </a:xfrm>
          <a:prstGeom prst="rect">
            <a:avLst/>
          </a:prstGeom>
          <a:noFill/>
          <a:ln w="0">
            <a:noFill/>
          </a:ln>
        </p:spPr>
        <p:txBody>
          <a:bodyPr lIns="91440" tIns="45720" rIns="91440" bIns="45720" anchor="t">
            <a:noAutofit/>
          </a:bodyPr>
          <a:p>
            <a:pPr indent="0" defTabSz="914400">
              <a:lnSpc>
                <a:spcPct val="100000"/>
              </a:lnSpc>
              <a:buNone/>
            </a:pPr>
            <a:r>
              <a:rPr lang="en-US" sz="3600" b="1" u="none" strike="noStrike">
                <a:solidFill>
                  <a:srgbClr val="007787"/>
                </a:solidFill>
                <a:uFillTx/>
                <a:latin typeface="Calibri" panose="020F0502020204030204"/>
                <a:ea typeface="Calibri" panose="020F0502020204030204"/>
              </a:rPr>
              <a:t>Current Assets</a:t>
            </a:r>
            <a:br>
              <a:rPr sz="3600"/>
            </a:br>
            <a:r>
              <a:rPr lang="en-US" sz="2800" b="1" u="none" strike="noStrike">
                <a:solidFill>
                  <a:srgbClr val="007787"/>
                </a:solidFill>
                <a:uFillTx/>
                <a:latin typeface="Calibri" panose="020F0502020204030204"/>
                <a:ea typeface="Calibri" panose="020F0502020204030204"/>
              </a:rPr>
              <a:t>Question</a:t>
            </a:r>
            <a:endParaRPr lang="en-US" sz="2800" b="0" u="none" strike="noStrike">
              <a:solidFill>
                <a:schemeClr val="dk1"/>
              </a:solidFill>
              <a:uFillTx/>
              <a:latin typeface="Times New Roman" panose="02020603050405020304"/>
            </a:endParaRPr>
          </a:p>
        </p:txBody>
      </p:sp>
      <p:sp>
        <p:nvSpPr>
          <p:cNvPr id="333" name="PlaceHolder 2"/>
          <p:cNvSpPr>
            <a:spLocks noGrp="1"/>
          </p:cNvSpPr>
          <p:nvPr>
            <p:ph/>
          </p:nvPr>
        </p:nvSpPr>
        <p:spPr>
          <a:xfrm>
            <a:off x="304920" y="1752480"/>
            <a:ext cx="8628480" cy="449532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0" u="none" strike="noStrike">
                <a:solidFill>
                  <a:schemeClr val="dk1"/>
                </a:solidFill>
                <a:uFillTx/>
                <a:latin typeface="Calibri" panose="020F0502020204030204"/>
                <a:ea typeface="Calibri" panose="020F0502020204030204"/>
              </a:rPr>
              <a:t>The correct order of presentation in a classified balance sheet for the following current assets is:</a:t>
            </a:r>
            <a:endParaRPr lang="en-US" sz="2600" b="0" u="none" strike="noStrike">
              <a:solidFill>
                <a:schemeClr val="dk1"/>
              </a:solidFill>
              <a:uFillTx/>
              <a:latin typeface="Times New Roman" panose="02020603050405020304"/>
            </a:endParaRPr>
          </a:p>
          <a:p>
            <a:pPr marL="914400" lvl="1" indent="-45720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accounts receivable, cash, prepaid insurance, inventory.</a:t>
            </a:r>
            <a:endParaRPr lang="en-US" sz="2600" b="0" u="none" strike="noStrike">
              <a:solidFill>
                <a:schemeClr val="dk1"/>
              </a:solidFill>
              <a:uFillTx/>
              <a:latin typeface="Times New Roman" panose="02020603050405020304"/>
            </a:endParaRPr>
          </a:p>
          <a:p>
            <a:pPr marL="914400" lvl="1" indent="-45720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cash, inventory, accounts receivable, prepaid insurance.</a:t>
            </a:r>
            <a:endParaRPr lang="en-US" sz="2600" b="0" u="none" strike="noStrike">
              <a:solidFill>
                <a:schemeClr val="dk1"/>
              </a:solidFill>
              <a:uFillTx/>
              <a:latin typeface="Times New Roman" panose="02020603050405020304"/>
            </a:endParaRPr>
          </a:p>
          <a:p>
            <a:pPr marL="914400" lvl="1" indent="-45720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cash, accounts receivable, inventory, prepaid insurance.</a:t>
            </a:r>
            <a:endParaRPr lang="en-US" sz="2600" b="0" u="none" strike="noStrike">
              <a:solidFill>
                <a:schemeClr val="dk1"/>
              </a:solidFill>
              <a:uFillTx/>
              <a:latin typeface="Times New Roman" panose="02020603050405020304"/>
            </a:endParaRPr>
          </a:p>
          <a:p>
            <a:pPr marL="914400" lvl="1" indent="-45720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inventory, cash, accounts receivable, prepaid insurance.</a:t>
            </a:r>
            <a:endParaRPr lang="en-US" sz="2600" b="0" u="none" strike="noStrike">
              <a:solidFill>
                <a:schemeClr val="dk1"/>
              </a:solidFill>
              <a:uFillTx/>
              <a:latin typeface="Times New Roman" panose="02020603050405020304"/>
            </a:endParaRPr>
          </a:p>
        </p:txBody>
      </p:sp>
      <p:sp>
        <p:nvSpPr>
          <p:cNvPr id="334"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lnSpcReduction="9999"/>
          </a:bodyPr>
          <a:p>
            <a:pPr indent="0" defTabSz="914400">
              <a:lnSpc>
                <a:spcPct val="90000"/>
              </a:lnSpc>
              <a:buNone/>
            </a:pPr>
            <a:r>
              <a:rPr lang="en-US" sz="4000" b="1" u="none" strike="noStrike">
                <a:solidFill>
                  <a:srgbClr val="007787"/>
                </a:solidFill>
                <a:uFillTx/>
                <a:latin typeface="Calibri" panose="020F0502020204030204"/>
                <a:ea typeface="Calibri" panose="020F0502020204030204"/>
              </a:rPr>
              <a:t>Current Assets</a:t>
            </a:r>
            <a:br>
              <a:rPr sz="4000"/>
            </a:br>
            <a:r>
              <a:rPr lang="en-US" sz="3100" b="1" u="none" strike="noStrike">
                <a:solidFill>
                  <a:srgbClr val="007787"/>
                </a:solidFill>
                <a:uFillTx/>
                <a:latin typeface="Calibri" panose="020F0502020204030204"/>
                <a:ea typeface="Calibri" panose="020F0502020204030204"/>
              </a:rPr>
              <a:t>Answer</a:t>
            </a:r>
            <a:endParaRPr lang="en-US" sz="3100" b="0" u="none" strike="noStrike">
              <a:solidFill>
                <a:schemeClr val="dk1"/>
              </a:solidFill>
              <a:uFillTx/>
              <a:latin typeface="Times New Roman" panose="02020603050405020304"/>
            </a:endParaRPr>
          </a:p>
        </p:txBody>
      </p:sp>
      <p:sp>
        <p:nvSpPr>
          <p:cNvPr id="336" name="PlaceHolder 2"/>
          <p:cNvSpPr>
            <a:spLocks noGrp="1"/>
          </p:cNvSpPr>
          <p:nvPr>
            <p:ph/>
          </p:nvPr>
        </p:nvSpPr>
        <p:spPr>
          <a:xfrm>
            <a:off x="304920" y="1752480"/>
            <a:ext cx="8637840" cy="3835080"/>
          </a:xfrm>
          <a:prstGeom prst="rect">
            <a:avLst/>
          </a:prstGeom>
          <a:noFill/>
          <a:ln w="0">
            <a:noFill/>
          </a:ln>
        </p:spPr>
        <p:txBody>
          <a:bodyPr lIns="90000" tIns="45000" rIns="90000" bIns="45000" anchor="t">
            <a:noAutofit/>
          </a:bodyPr>
          <a:p>
            <a:pPr indent="0" defTabSz="914400">
              <a:lnSpc>
                <a:spcPct val="100000"/>
              </a:lnSpc>
              <a:spcBef>
                <a:spcPts val="600"/>
              </a:spcBef>
              <a:buNone/>
              <a:tabLst>
                <a:tab pos="0" algn="l"/>
              </a:tabLst>
            </a:pPr>
            <a:r>
              <a:rPr lang="en-US" sz="2600" b="0" u="none" strike="noStrike">
                <a:solidFill>
                  <a:schemeClr val="dk1"/>
                </a:solidFill>
                <a:uFillTx/>
                <a:latin typeface="Calibri" panose="020F0502020204030204"/>
                <a:ea typeface="Calibri" panose="020F0502020204030204"/>
              </a:rPr>
              <a:t>The correct order of presentation in a classified balance sheet for the following current assets is:</a:t>
            </a:r>
            <a:endParaRPr lang="en-US" sz="2600" b="0" u="none" strike="noStrike">
              <a:solidFill>
                <a:schemeClr val="dk1"/>
              </a:solidFill>
              <a:uFillTx/>
              <a:latin typeface="Times New Roman" panose="02020603050405020304"/>
            </a:endParaRPr>
          </a:p>
          <a:p>
            <a:pPr marL="914400" lvl="1" indent="-457200" defTabSz="914400">
              <a:lnSpc>
                <a:spcPct val="100000"/>
              </a:lnSpc>
              <a:spcBef>
                <a:spcPts val="600"/>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accounts receivable, cash, prepaid insurance, inventory.</a:t>
            </a:r>
            <a:endParaRPr lang="en-US" sz="2600" b="0" u="none" strike="noStrike">
              <a:solidFill>
                <a:schemeClr val="dk1"/>
              </a:solidFill>
              <a:uFillTx/>
              <a:latin typeface="Times New Roman" panose="02020603050405020304"/>
            </a:endParaRPr>
          </a:p>
          <a:p>
            <a:pPr marL="914400" lvl="1" indent="-457200" defTabSz="914400">
              <a:lnSpc>
                <a:spcPct val="100000"/>
              </a:lnSpc>
              <a:spcBef>
                <a:spcPts val="600"/>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cash, inventory, accounts receivable, prepaid insurance.</a:t>
            </a:r>
            <a:endParaRPr lang="en-US" sz="2600" b="0" u="none" strike="noStrike">
              <a:solidFill>
                <a:schemeClr val="dk1"/>
              </a:solidFill>
              <a:uFillTx/>
              <a:latin typeface="Times New Roman" panose="02020603050405020304"/>
            </a:endParaRPr>
          </a:p>
          <a:p>
            <a:pPr marL="914400" lvl="1" indent="-457200" defTabSz="914400">
              <a:lnSpc>
                <a:spcPct val="100000"/>
              </a:lnSpc>
              <a:spcBef>
                <a:spcPts val="600"/>
              </a:spcBef>
              <a:buClr>
                <a:srgbClr val="911B21"/>
              </a:buClr>
              <a:buFont typeface="Arial" panose="020B0604020202020204"/>
              <a:buAutoNum type="alphaLcPeriod"/>
              <a:tabLst>
                <a:tab pos="0" algn="l"/>
              </a:tabLst>
            </a:pPr>
            <a:r>
              <a:rPr lang="en-US" sz="2600" b="0" u="none" strike="noStrike">
                <a:solidFill>
                  <a:srgbClr val="911621"/>
                </a:solidFill>
                <a:uFillTx/>
                <a:latin typeface="Calibri" panose="020F0502020204030204"/>
                <a:ea typeface="Calibri" panose="020F0502020204030204"/>
              </a:rPr>
              <a:t>Answer: </a:t>
            </a:r>
            <a:r>
              <a:rPr lang="en-US" sz="2600" b="0" u="none" strike="noStrike">
                <a:solidFill>
                  <a:schemeClr val="dk1"/>
                </a:solidFill>
                <a:uFillTx/>
                <a:latin typeface="Calibri" panose="020F0502020204030204"/>
                <a:ea typeface="Calibri" panose="020F0502020204030204"/>
              </a:rPr>
              <a:t>cash, accounts receivable, inventory, prepaid insurance.</a:t>
            </a:r>
            <a:endParaRPr lang="en-US" sz="2600" b="0" u="none" strike="noStrike">
              <a:solidFill>
                <a:schemeClr val="dk1"/>
              </a:solidFill>
              <a:uFillTx/>
              <a:latin typeface="Times New Roman" panose="02020603050405020304"/>
            </a:endParaRPr>
          </a:p>
          <a:p>
            <a:pPr marL="914400" lvl="1" indent="-457200" defTabSz="914400">
              <a:lnSpc>
                <a:spcPct val="100000"/>
              </a:lnSpc>
              <a:spcBef>
                <a:spcPts val="600"/>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inventory, cash, accounts receivable, prepaid insurance.</a:t>
            </a:r>
            <a:endParaRPr lang="en-US" sz="2600" b="0" u="none" strike="noStrike">
              <a:solidFill>
                <a:schemeClr val="dk1"/>
              </a:solidFill>
              <a:uFillTx/>
              <a:latin typeface="Times New Roman" panose="02020603050405020304"/>
            </a:endParaRPr>
          </a:p>
        </p:txBody>
      </p:sp>
      <p:sp>
        <p:nvSpPr>
          <p:cNvPr id="337" name="PlaceHolder 3"/>
          <p:cNvSpPr>
            <a:spLocks noGrp="1"/>
          </p:cNvSpPr>
          <p:nvPr>
            <p:ph/>
          </p:nvPr>
        </p:nvSpPr>
        <p:spPr>
          <a:xfrm>
            <a:off x="304920" y="6477120"/>
            <a:ext cx="609120" cy="3045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IN" sz="1200" b="0" u="none" strike="noStrike">
                <a:solidFill>
                  <a:schemeClr val="dk1"/>
                </a:solidFill>
                <a:uFillTx/>
                <a:latin typeface="Calibri" panose="020F0502020204030204"/>
              </a:rPr>
              <a:t>L</a:t>
            </a:r>
            <a:r>
              <a:rPr lang="en-IN" sz="100" b="0" u="none" strike="noStrike">
                <a:solidFill>
                  <a:schemeClr val="dk1"/>
                </a:solidFill>
                <a:uFillTx/>
                <a:latin typeface="Calibri" panose="020F0502020204030204"/>
              </a:rPr>
              <a:t> </a:t>
            </a:r>
            <a:r>
              <a:rPr lang="en-IN"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Long-Term Investments</a:t>
            </a:r>
            <a:endParaRPr lang="en-US" sz="3600" b="0" u="none" strike="noStrike">
              <a:solidFill>
                <a:schemeClr val="dk1"/>
              </a:solidFill>
              <a:uFillTx/>
              <a:latin typeface="Times New Roman" panose="02020603050405020304"/>
            </a:endParaRPr>
          </a:p>
        </p:txBody>
      </p:sp>
      <p:sp>
        <p:nvSpPr>
          <p:cNvPr id="339" name="PlaceHolder 2"/>
          <p:cNvSpPr>
            <a:spLocks noGrp="1"/>
          </p:cNvSpPr>
          <p:nvPr>
            <p:ph/>
          </p:nvPr>
        </p:nvSpPr>
        <p:spPr>
          <a:xfrm>
            <a:off x="304920" y="1752480"/>
            <a:ext cx="8534160" cy="2388240"/>
          </a:xfrm>
          <a:prstGeom prst="rect">
            <a:avLst/>
          </a:prstGeom>
          <a:noFill/>
          <a:ln w="0">
            <a:noFill/>
          </a:ln>
        </p:spPr>
        <p:txBody>
          <a:bodyPr lIns="90000" tIns="45000" rIns="90000" bIns="45000" anchor="t">
            <a:noAutofit/>
          </a:bodyPr>
          <a:p>
            <a:pPr marL="457200" lvl="1" indent="-457200"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Investments in stocks and bonds of other companies.</a:t>
            </a:r>
            <a:endParaRPr lang="en-US" sz="28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Investments in long-term assets such as land or buildings that are not currently being used in operating activities.</a:t>
            </a:r>
            <a:endParaRPr lang="en-US" sz="28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Long-term notes receivable.</a:t>
            </a:r>
            <a:endParaRPr lang="en-US" sz="2800" b="0" u="none" strike="noStrike">
              <a:solidFill>
                <a:schemeClr val="dk1"/>
              </a:solidFill>
              <a:uFillTx/>
              <a:latin typeface="Times New Roman" panose="02020603050405020304"/>
            </a:endParaRPr>
          </a:p>
        </p:txBody>
      </p:sp>
      <p:pic>
        <p:nvPicPr>
          <p:cNvPr id="340" name="Picture Placeholder 13" descr="A statement displays a three-line heading consisting of the name of the company, Alphabet Incorporated; the type of statement, Balance Sheet (partial); and the unit of amount (in millions). There are 2 columns. The first column displays the account names and the second column displaying respective amounts. This illustration displays the section, Long-term investments, is displayed in the first column. The following account name is listed in this section slightly indented with the respective amounts listed in the numeric column: Non-marketable investments, $5,183."/>
          <p:cNvPicPr/>
          <p:nvPr/>
        </p:nvPicPr>
        <p:blipFill>
          <a:blip r:embed="rId1"/>
          <a:stretch>
            <a:fillRect/>
          </a:stretch>
        </p:blipFill>
        <p:spPr>
          <a:xfrm>
            <a:off x="615240" y="4369320"/>
            <a:ext cx="7912800" cy="1608480"/>
          </a:xfrm>
          <a:prstGeom prst="rect">
            <a:avLst/>
          </a:prstGeom>
          <a:ln w="0">
            <a:noFill/>
          </a:ln>
        </p:spPr>
      </p:pic>
      <p:sp>
        <p:nvSpPr>
          <p:cNvPr id="341"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277200" y="457200"/>
            <a:ext cx="8543520" cy="1123560"/>
          </a:xfrm>
          <a:prstGeom prst="rect">
            <a:avLst/>
          </a:prstGeom>
          <a:noFill/>
          <a:ln w="0">
            <a:noFill/>
          </a:ln>
        </p:spPr>
        <p:txBody>
          <a:bodyPr lIns="91440" tIns="45720" rIns="91440" bIns="45720" anchor="t">
            <a:noAutofit/>
          </a:bodyPr>
          <a:p>
            <a:pPr indent="0" defTabSz="914400">
              <a:lnSpc>
                <a:spcPct val="100000"/>
              </a:lnSpc>
              <a:buNone/>
            </a:pPr>
            <a:r>
              <a:rPr lang="en-US" sz="3600" b="1" u="none" strike="noStrike">
                <a:solidFill>
                  <a:srgbClr val="007787"/>
                </a:solidFill>
                <a:uFillTx/>
                <a:latin typeface="Calibri" panose="020F0502020204030204"/>
                <a:ea typeface="Calibri" panose="020F0502020204030204"/>
              </a:rPr>
              <a:t>Property, Plant, and Equipment </a:t>
            </a:r>
            <a:endParaRPr lang="en-US" sz="3600" b="0" u="none" strike="noStrike">
              <a:solidFill>
                <a:schemeClr val="dk1"/>
              </a:solidFill>
              <a:uFillTx/>
              <a:latin typeface="Times New Roman" panose="02020603050405020304"/>
            </a:endParaRPr>
          </a:p>
        </p:txBody>
      </p:sp>
      <p:sp>
        <p:nvSpPr>
          <p:cNvPr id="343"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marL="457200" lvl="1" indent="-457200" defTabSz="914400">
              <a:lnSpc>
                <a:spcPct val="100000"/>
              </a:lnSpc>
              <a:spcBef>
                <a:spcPts val="625"/>
              </a:spcBef>
              <a:buClr>
                <a:srgbClr val="911B21"/>
              </a:buClr>
              <a:buFont typeface="Arial" panose="020B0604020202020204"/>
              <a:buChar char="•"/>
            </a:pPr>
            <a:r>
              <a:rPr lang="en-US" sz="2600" b="0" u="none" strike="noStrike">
                <a:solidFill>
                  <a:schemeClr val="dk1"/>
                </a:solidFill>
                <a:uFillTx/>
                <a:latin typeface="Calibri" panose="020F0502020204030204"/>
                <a:ea typeface="Calibri" panose="020F0502020204030204"/>
              </a:rPr>
              <a:t>Long useful lives.</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600" b="0" u="none" strike="noStrike">
                <a:solidFill>
                  <a:schemeClr val="dk1"/>
                </a:solidFill>
                <a:uFillTx/>
                <a:latin typeface="Calibri" panose="020F0502020204030204"/>
                <a:ea typeface="Calibri" panose="020F0502020204030204"/>
              </a:rPr>
              <a:t>Currently used in operations.</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600" b="1" u="none" strike="noStrike">
                <a:solidFill>
                  <a:schemeClr val="dk1"/>
                </a:solidFill>
                <a:uFillTx/>
                <a:latin typeface="Calibri" panose="020F0502020204030204"/>
                <a:ea typeface="Calibri" panose="020F0502020204030204"/>
              </a:rPr>
              <a:t>Depreciation</a:t>
            </a:r>
            <a:r>
              <a:rPr lang="en-US" sz="2600" b="0" u="none" strike="noStrike">
                <a:solidFill>
                  <a:schemeClr val="dk1"/>
                </a:solidFill>
                <a:uFillTx/>
                <a:latin typeface="Calibri" panose="020F0502020204030204"/>
                <a:ea typeface="Calibri" panose="020F0502020204030204"/>
              </a:rPr>
              <a:t> - allocating the cost of assets to a number of years.</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600" b="1" u="none" strike="noStrike">
                <a:solidFill>
                  <a:schemeClr val="dk1"/>
                </a:solidFill>
                <a:uFillTx/>
                <a:latin typeface="Calibri" panose="020F0502020204030204"/>
                <a:ea typeface="Calibri" panose="020F0502020204030204"/>
              </a:rPr>
              <a:t>Accumulated depreciation</a:t>
            </a:r>
            <a:r>
              <a:rPr lang="en-US" sz="2600" b="0" u="none" strike="noStrike">
                <a:solidFill>
                  <a:schemeClr val="dk1"/>
                </a:solidFill>
                <a:uFillTx/>
                <a:latin typeface="Calibri" panose="020F0502020204030204"/>
                <a:ea typeface="Calibri" panose="020F0502020204030204"/>
              </a:rPr>
              <a:t> - total amount of depreciation expensed thus far in the asset’s life.</a:t>
            </a:r>
            <a:endParaRPr lang="en-US" sz="26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IN" sz="2600" b="1" u="none" strike="noStrike">
                <a:solidFill>
                  <a:schemeClr val="dk1"/>
                </a:solidFill>
                <a:uFillTx/>
                <a:latin typeface="Calibri" panose="020F0502020204030204"/>
                <a:ea typeface="Calibri" panose="020F0502020204030204"/>
              </a:rPr>
              <a:t>Alternative Terminology</a:t>
            </a:r>
            <a:endParaRPr lang="en-US" sz="26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IN" sz="2600" b="0" u="none" strike="noStrike">
                <a:solidFill>
                  <a:schemeClr val="dk1"/>
                </a:solidFill>
                <a:uFillTx/>
                <a:latin typeface="Calibri" panose="020F0502020204030204"/>
                <a:ea typeface="Calibri" panose="020F0502020204030204"/>
              </a:rPr>
              <a:t>Property, plant, and equipment is sometimes called </a:t>
            </a:r>
            <a:r>
              <a:rPr lang="en-IN" sz="2600" b="0" i="1" u="none" strike="noStrike">
                <a:solidFill>
                  <a:schemeClr val="dk1"/>
                </a:solidFill>
                <a:uFillTx/>
                <a:latin typeface="Calibri" panose="020F0502020204030204"/>
                <a:ea typeface="Calibri" panose="020F0502020204030204"/>
              </a:rPr>
              <a:t>fixed assets </a:t>
            </a:r>
            <a:r>
              <a:rPr lang="en-IN" sz="2600" b="0" u="none" strike="noStrike">
                <a:solidFill>
                  <a:schemeClr val="dk1"/>
                </a:solidFill>
                <a:uFillTx/>
                <a:latin typeface="Calibri" panose="020F0502020204030204"/>
                <a:ea typeface="Calibri" panose="020F0502020204030204"/>
              </a:rPr>
              <a:t>or </a:t>
            </a:r>
            <a:r>
              <a:rPr lang="en-IN" sz="2600" b="0" i="1" u="none" strike="noStrike">
                <a:solidFill>
                  <a:schemeClr val="dk1"/>
                </a:solidFill>
                <a:uFillTx/>
                <a:latin typeface="Calibri" panose="020F0502020204030204"/>
                <a:ea typeface="Calibri" panose="020F0502020204030204"/>
              </a:rPr>
              <a:t>plant assets</a:t>
            </a:r>
            <a:r>
              <a:rPr lang="en-IN" sz="2600" b="0" u="none" strike="noStrike">
                <a:solidFill>
                  <a:schemeClr val="dk1"/>
                </a:solidFill>
                <a:uFillTx/>
                <a:latin typeface="Calibri" panose="020F0502020204030204"/>
                <a:ea typeface="Calibri" panose="020F0502020204030204"/>
              </a:rPr>
              <a:t>.</a:t>
            </a:r>
            <a:endParaRPr lang="en-US" sz="2600" b="0" u="none" strike="noStrike">
              <a:solidFill>
                <a:schemeClr val="dk1"/>
              </a:solidFill>
              <a:uFillTx/>
              <a:latin typeface="Times New Roman" panose="02020603050405020304"/>
            </a:endParaRPr>
          </a:p>
        </p:txBody>
      </p:sp>
      <p:sp>
        <p:nvSpPr>
          <p:cNvPr id="344"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Property, Plant, and Equipment</a:t>
            </a:r>
            <a:br>
              <a:rPr sz="4000"/>
            </a:br>
            <a:r>
              <a:rPr lang="en-US" sz="3100" b="1" u="none" strike="noStrike">
                <a:solidFill>
                  <a:srgbClr val="007787"/>
                </a:solidFill>
                <a:uFillTx/>
                <a:latin typeface="Calibri" panose="020F0502020204030204"/>
                <a:ea typeface="Calibri" panose="020F0502020204030204"/>
              </a:rPr>
              <a:t>Example</a:t>
            </a:r>
            <a:endParaRPr lang="en-US" sz="3100" b="0" u="none" strike="noStrike">
              <a:solidFill>
                <a:schemeClr val="dk1"/>
              </a:solidFill>
              <a:uFillTx/>
              <a:latin typeface="Times New Roman" panose="02020603050405020304"/>
            </a:endParaRPr>
          </a:p>
        </p:txBody>
      </p:sp>
      <p:pic>
        <p:nvPicPr>
          <p:cNvPr id="346" name="Picture Placeholder 13" descr="A statement displays a three-line heading consisting of the name of the company, Tesla Motors, Incorporated; the type of statement, Balance Sheet (partial); and the unit of amount (in thousands). There are 2 columns. The first column displays the account names and the second column displaying respective amounts. This illustration displays the section, Property, plant, and equipment, is displayed in the first column. The following account names are listed in this section slightly indented with the respective amounts listed in the numeric column: Machinery, equipment and office furniture, $322,394; Tooling, 230,385; Leasehold improvements, 94,763; Building and building improvements, 67,707; Land, 45,020; Computer equipment and software, 42,073; Construction in progress, 76,294; The amounts are totaled as 878,636. Less: Accumulated depreciation, 140,142 (within parenthesis).&#10;The Less: Accumulated depreciation amount is subtracted from the totaled amount, and the difference displayed as $738,494, and the label appears in the first column as: Total."/>
          <p:cNvPicPr/>
          <p:nvPr/>
        </p:nvPicPr>
        <p:blipFill>
          <a:blip r:embed="rId1"/>
          <a:stretch>
            <a:fillRect/>
          </a:stretch>
        </p:blipFill>
        <p:spPr>
          <a:xfrm>
            <a:off x="590760" y="1908000"/>
            <a:ext cx="8078400" cy="4021200"/>
          </a:xfrm>
          <a:prstGeom prst="rect">
            <a:avLst/>
          </a:prstGeom>
          <a:ln w="0">
            <a:noFill/>
          </a:ln>
        </p:spPr>
      </p:pic>
      <p:sp>
        <p:nvSpPr>
          <p:cNvPr id="347"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Intangible Assets</a:t>
            </a:r>
            <a:endParaRPr lang="en-US" sz="3600" b="0" u="none" strike="noStrike">
              <a:solidFill>
                <a:schemeClr val="dk1"/>
              </a:solidFill>
              <a:uFillTx/>
              <a:latin typeface="Times New Roman" panose="02020603050405020304"/>
            </a:endParaRPr>
          </a:p>
        </p:txBody>
      </p:sp>
      <p:sp>
        <p:nvSpPr>
          <p:cNvPr id="349" name="PlaceHolder 2"/>
          <p:cNvSpPr>
            <a:spLocks noGrp="1"/>
          </p:cNvSpPr>
          <p:nvPr>
            <p:ph/>
          </p:nvPr>
        </p:nvSpPr>
        <p:spPr>
          <a:xfrm>
            <a:off x="304920" y="1752480"/>
            <a:ext cx="8534160" cy="653760"/>
          </a:xfrm>
          <a:prstGeom prst="rect">
            <a:avLst/>
          </a:prstGeom>
          <a:noFill/>
          <a:ln w="0">
            <a:noFill/>
          </a:ln>
        </p:spPr>
        <p:txBody>
          <a:bodyPr lIns="90000" tIns="45000" rIns="90000" bIns="45000" anchor="t">
            <a:noAutofit/>
          </a:bodyPr>
          <a:p>
            <a:pPr marL="457200" lvl="1" indent="-457200" defTabSz="914400">
              <a:lnSpc>
                <a:spcPct val="100000"/>
              </a:lnSpc>
              <a:spcBef>
                <a:spcPts val="1000"/>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Long-lived assets that do not have physical substance.</a:t>
            </a:r>
            <a:endParaRPr lang="en-US" sz="2800" b="0" u="none" strike="noStrike">
              <a:solidFill>
                <a:schemeClr val="dk1"/>
              </a:solidFill>
              <a:uFillTx/>
              <a:latin typeface="Times New Roman" panose="02020603050405020304"/>
            </a:endParaRPr>
          </a:p>
        </p:txBody>
      </p:sp>
      <p:pic>
        <p:nvPicPr>
          <p:cNvPr id="350" name="Picture Placeholder 13" descr="A statement displays a three-line heading consisting of the name of the company, The Walt Disney Company, and the type of the statement, Balance sheet (partial), and the unit of the amount (in millions). There are 2 columns. The first column displays the account names and the second column displaying respective amounts. This illustration displays the section, Intangible assets and goodwill is displayed in the first column. The following account names are listed in this section slightly indented with the respective amounts listed in the numeric column: Character or franchise intangibles and copyrights, $5,830; Other amortizable intangible assets, 903; Accumulated amortization, 1,204 (within parenthesis). The Accumulated amortization amount is subtracted from the Character or franchise intangibles and copyrights amount and Other amortizable intangible assets amounts, and the difference displayed as 5,529, and the label appears in the first column as: Net amortizable intangible assets. F C C licenses, 667; Trademarks, 1,218; and Other indefinite lived intangible assets, 20. The amounts of F C C licenses, Trademarks, and Other indefinite lived intangible assets are totaled as, 7,434; Goodwill, 27,881. The addition of 7,434 and Goodwill amount, 27,881 are displayed as $35,315."/>
          <p:cNvPicPr/>
          <p:nvPr/>
        </p:nvPicPr>
        <p:blipFill>
          <a:blip r:embed="rId1"/>
          <a:stretch>
            <a:fillRect/>
          </a:stretch>
        </p:blipFill>
        <p:spPr>
          <a:xfrm>
            <a:off x="887040" y="2513520"/>
            <a:ext cx="7311960" cy="3591360"/>
          </a:xfrm>
          <a:prstGeom prst="rect">
            <a:avLst/>
          </a:prstGeom>
          <a:ln w="0">
            <a:noFill/>
          </a:ln>
        </p:spPr>
      </p:pic>
      <p:sp>
        <p:nvSpPr>
          <p:cNvPr id="351"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277200" y="457200"/>
            <a:ext cx="8543520" cy="1123560"/>
          </a:xfrm>
          <a:prstGeom prst="rect">
            <a:avLst/>
          </a:prstGeom>
          <a:noFill/>
          <a:ln w="0">
            <a:noFill/>
          </a:ln>
        </p:spPr>
        <p:txBody>
          <a:bodyPr lIns="91440" tIns="45720" rIns="91440" bIns="45720" anchor="t">
            <a:noAutofit/>
          </a:bodyPr>
          <a:p>
            <a:pPr indent="0" defTabSz="914400">
              <a:lnSpc>
                <a:spcPct val="100000"/>
              </a:lnSpc>
              <a:buNone/>
            </a:pPr>
            <a:r>
              <a:rPr lang="en-US" sz="3600" b="1" u="none" strike="noStrike">
                <a:solidFill>
                  <a:srgbClr val="007787"/>
                </a:solidFill>
                <a:uFillTx/>
                <a:latin typeface="Calibri" panose="020F0502020204030204"/>
                <a:ea typeface="Calibri" panose="020F0502020204030204"/>
              </a:rPr>
              <a:t>The Classified Balance Sheet</a:t>
            </a:r>
            <a:br>
              <a:rPr sz="3600"/>
            </a:br>
            <a:r>
              <a:rPr lang="en-US" sz="2800" b="1" u="none" strike="noStrike">
                <a:solidFill>
                  <a:srgbClr val="007787"/>
                </a:solidFill>
                <a:uFillTx/>
                <a:latin typeface="Calibri" panose="020F0502020204030204"/>
                <a:ea typeface="Calibri" panose="020F0502020204030204"/>
              </a:rPr>
              <a:t>Question</a:t>
            </a:r>
            <a:endParaRPr lang="en-US" sz="2800" b="0" u="none" strike="noStrike">
              <a:solidFill>
                <a:schemeClr val="dk1"/>
              </a:solidFill>
              <a:uFillTx/>
              <a:latin typeface="Times New Roman" panose="02020603050405020304"/>
            </a:endParaRPr>
          </a:p>
        </p:txBody>
      </p:sp>
      <p:sp>
        <p:nvSpPr>
          <p:cNvPr id="353"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800" b="0" u="none" strike="noStrike">
                <a:solidFill>
                  <a:schemeClr val="dk1"/>
                </a:solidFill>
                <a:uFillTx/>
                <a:latin typeface="Calibri" panose="020F0502020204030204"/>
                <a:ea typeface="Calibri" panose="020F0502020204030204"/>
              </a:rPr>
              <a:t>Patents and copyrights are</a:t>
            </a:r>
            <a:endParaRPr lang="en-US" sz="28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800" b="0" u="none" strike="noStrike">
                <a:solidFill>
                  <a:schemeClr val="dk1"/>
                </a:solidFill>
                <a:uFillTx/>
                <a:latin typeface="Calibri" panose="020F0502020204030204"/>
                <a:ea typeface="Calibri" panose="020F0502020204030204"/>
              </a:rPr>
              <a:t>Current assets.</a:t>
            </a:r>
            <a:endParaRPr lang="en-US" sz="28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800" b="0" u="none" strike="noStrike">
                <a:solidFill>
                  <a:schemeClr val="dk1"/>
                </a:solidFill>
                <a:uFillTx/>
                <a:latin typeface="Calibri" panose="020F0502020204030204"/>
                <a:ea typeface="Calibri" panose="020F0502020204030204"/>
              </a:rPr>
              <a:t>Intangible assets.</a:t>
            </a:r>
            <a:endParaRPr lang="en-US" sz="28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800" b="0" u="none" strike="noStrike">
                <a:solidFill>
                  <a:schemeClr val="dk1"/>
                </a:solidFill>
                <a:uFillTx/>
                <a:latin typeface="Calibri" panose="020F0502020204030204"/>
                <a:ea typeface="Calibri" panose="020F0502020204030204"/>
              </a:rPr>
              <a:t>Long-term investments.</a:t>
            </a:r>
            <a:endParaRPr lang="en-US" sz="28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800" b="0" u="none" strike="noStrike">
                <a:solidFill>
                  <a:schemeClr val="dk1"/>
                </a:solidFill>
                <a:uFillTx/>
                <a:latin typeface="Calibri" panose="020F0502020204030204"/>
                <a:ea typeface="Calibri" panose="020F0502020204030204"/>
              </a:rPr>
              <a:t>Property, plant, and equipment.</a:t>
            </a:r>
            <a:endParaRPr lang="en-US" sz="2800" b="0" u="none" strike="noStrike">
              <a:solidFill>
                <a:schemeClr val="dk1"/>
              </a:solidFill>
              <a:uFillTx/>
              <a:latin typeface="Times New Roman" panose="02020603050405020304"/>
            </a:endParaRPr>
          </a:p>
        </p:txBody>
      </p:sp>
      <p:sp>
        <p:nvSpPr>
          <p:cNvPr id="354"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Steps in Preparing a Worksheet</a:t>
            </a:r>
            <a:br>
              <a:rPr sz="4000"/>
            </a:br>
            <a:r>
              <a:rPr lang="en-US" sz="3100" b="1" u="none" strike="noStrike">
                <a:solidFill>
                  <a:srgbClr val="007787"/>
                </a:solidFill>
                <a:uFillTx/>
                <a:latin typeface="Calibri" panose="020F0502020204030204"/>
                <a:ea typeface="Calibri" panose="020F0502020204030204"/>
              </a:rPr>
              <a:t>Prepare a Trial Balance on the Worksheet</a:t>
            </a:r>
            <a:endParaRPr lang="en-US" sz="3100" b="0" u="none" strike="noStrike">
              <a:solidFill>
                <a:schemeClr val="dk1"/>
              </a:solidFill>
              <a:uFillTx/>
              <a:latin typeface="Times New Roman" panose="02020603050405020304"/>
            </a:endParaRPr>
          </a:p>
        </p:txBody>
      </p:sp>
      <p:pic>
        <p:nvPicPr>
          <p:cNvPr id="172" name="Picture Placeholder 13" descr="A worksheet format depicts the steps in preparing a Trial Balance. There are 2 columns displayed, the first column displays the Account Titles, and the other column displays Trial Balance and is further divided into two sub-columns labeled Debit and Credit, respectively. The selected accounts and their respective credit and debit amounts are, Cash: Trial balance, 15,200 debit. Supplies: Trial balance, 2,500 debit. Prepaid Insurance: Trial balance, 600 debit. Equipment: Trial balance, 5,000 debit. Notes Payable: Trial balance, 5,000 credit. Accounts Payable: Trial balance, 2,500 credit. Unearned Service Revenue: Trial balance, 1,200 credit. Common Stock: Trial balance, 10,000 credit. Dividends: Trial balance, 500 debit. Service Revenue: Trial balance, 10,000 credit. Salaries and Wages Expenses: Trial balance, 4,000 debit. Rent Expense: Trial balance, 900 debit. The totaled amount of Trial balance’s debit is 28,700 and credit is 28,700."/>
          <p:cNvPicPr/>
          <p:nvPr/>
        </p:nvPicPr>
        <p:blipFill>
          <a:blip r:embed="rId1"/>
          <a:stretch>
            <a:fillRect/>
          </a:stretch>
        </p:blipFill>
        <p:spPr>
          <a:xfrm>
            <a:off x="2623320" y="1628640"/>
            <a:ext cx="3897000" cy="4524480"/>
          </a:xfrm>
          <a:prstGeom prst="rect">
            <a:avLst/>
          </a:prstGeom>
          <a:ln w="0">
            <a:noFill/>
          </a:ln>
        </p:spPr>
      </p:pic>
      <p:sp>
        <p:nvSpPr>
          <p:cNvPr id="173"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spcBef>
                <a:spcPts val="625"/>
              </a:spcBef>
              <a:buNone/>
            </a:pPr>
            <a:r>
              <a:rPr lang="en-US" sz="4000" b="1" u="none" strike="noStrike">
                <a:solidFill>
                  <a:srgbClr val="007787"/>
                </a:solidFill>
                <a:uFillTx/>
                <a:latin typeface="Calibri" panose="020F0502020204030204"/>
                <a:ea typeface="Calibri" panose="020F0502020204030204"/>
              </a:rPr>
              <a:t>The Classified Balance Sheet</a:t>
            </a:r>
            <a:br>
              <a:rPr sz="4000"/>
            </a:br>
            <a:r>
              <a:rPr lang="en-US" sz="3100" b="1" u="none" strike="noStrike">
                <a:solidFill>
                  <a:srgbClr val="007787"/>
                </a:solidFill>
                <a:uFillTx/>
                <a:latin typeface="Calibri" panose="020F0502020204030204"/>
                <a:ea typeface="Calibri" panose="020F0502020204030204"/>
              </a:rPr>
              <a:t>Answer</a:t>
            </a:r>
            <a:endParaRPr lang="en-US" sz="3100" b="0" u="none" strike="noStrike">
              <a:solidFill>
                <a:schemeClr val="dk1"/>
              </a:solidFill>
              <a:uFillTx/>
              <a:latin typeface="Times New Roman" panose="02020603050405020304"/>
            </a:endParaRPr>
          </a:p>
        </p:txBody>
      </p:sp>
      <p:sp>
        <p:nvSpPr>
          <p:cNvPr id="356" name="PlaceHolder 2"/>
          <p:cNvSpPr>
            <a:spLocks noGrp="1"/>
          </p:cNvSpPr>
          <p:nvPr>
            <p:ph/>
          </p:nvPr>
        </p:nvSpPr>
        <p:spPr>
          <a:xfrm>
            <a:off x="304920" y="1752480"/>
            <a:ext cx="8534160" cy="383508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800" b="0" u="none" strike="noStrike">
                <a:solidFill>
                  <a:schemeClr val="dk1"/>
                </a:solidFill>
                <a:uFillTx/>
                <a:latin typeface="Calibri" panose="020F0502020204030204"/>
                <a:ea typeface="Calibri" panose="020F0502020204030204"/>
              </a:rPr>
              <a:t>Patents and copyrights are</a:t>
            </a:r>
            <a:endParaRPr lang="en-US" sz="28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800" b="0" u="none" strike="noStrike">
                <a:solidFill>
                  <a:schemeClr val="dk1"/>
                </a:solidFill>
                <a:uFillTx/>
                <a:latin typeface="Calibri" panose="020F0502020204030204"/>
                <a:ea typeface="Calibri" panose="020F0502020204030204"/>
              </a:rPr>
              <a:t>Current assets.</a:t>
            </a:r>
            <a:endParaRPr lang="en-US" sz="28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800" b="0" u="none" strike="noStrike">
                <a:solidFill>
                  <a:srgbClr val="911621"/>
                </a:solidFill>
                <a:uFillTx/>
                <a:latin typeface="Calibri" panose="020F0502020204030204"/>
                <a:ea typeface="Calibri" panose="020F0502020204030204"/>
              </a:rPr>
              <a:t>Answer: </a:t>
            </a:r>
            <a:r>
              <a:rPr lang="en-US" sz="2800" b="0" u="none" strike="noStrike">
                <a:solidFill>
                  <a:schemeClr val="dk1"/>
                </a:solidFill>
                <a:uFillTx/>
                <a:latin typeface="Calibri" panose="020F0502020204030204"/>
                <a:ea typeface="Calibri" panose="020F0502020204030204"/>
              </a:rPr>
              <a:t>Intangible assets.</a:t>
            </a:r>
            <a:endParaRPr lang="en-US" sz="28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800" b="0" u="none" strike="noStrike">
                <a:solidFill>
                  <a:schemeClr val="dk1"/>
                </a:solidFill>
                <a:uFillTx/>
                <a:latin typeface="Calibri" panose="020F0502020204030204"/>
                <a:ea typeface="Calibri" panose="020F0502020204030204"/>
              </a:rPr>
              <a:t>Long-term investments.</a:t>
            </a:r>
            <a:endParaRPr lang="en-US" sz="28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800" b="0" u="none" strike="noStrike">
                <a:solidFill>
                  <a:schemeClr val="dk1"/>
                </a:solidFill>
                <a:uFillTx/>
                <a:latin typeface="Calibri" panose="020F0502020204030204"/>
                <a:ea typeface="Calibri" panose="020F0502020204030204"/>
              </a:rPr>
              <a:t>Property, plant, and equipment.</a:t>
            </a:r>
            <a:endParaRPr lang="en-US" sz="2800" b="0" u="none" strike="noStrike">
              <a:solidFill>
                <a:schemeClr val="dk1"/>
              </a:solidFill>
              <a:uFillTx/>
              <a:latin typeface="Times New Roman" panose="02020603050405020304"/>
            </a:endParaRPr>
          </a:p>
        </p:txBody>
      </p:sp>
      <p:sp>
        <p:nvSpPr>
          <p:cNvPr id="357" name="PlaceHolder 3"/>
          <p:cNvSpPr>
            <a:spLocks noGrp="1"/>
          </p:cNvSpPr>
          <p:nvPr>
            <p:ph/>
          </p:nvPr>
        </p:nvSpPr>
        <p:spPr>
          <a:xfrm>
            <a:off x="389520" y="6426360"/>
            <a:ext cx="609120" cy="3045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IN" sz="1200" b="0" u="none" strike="noStrike">
                <a:solidFill>
                  <a:schemeClr val="dk1"/>
                </a:solidFill>
                <a:uFillTx/>
                <a:latin typeface="Calibri" panose="020F0502020204030204"/>
              </a:rPr>
              <a:t>L</a:t>
            </a:r>
            <a:r>
              <a:rPr lang="en-IN" sz="100" b="0" u="none" strike="noStrike">
                <a:solidFill>
                  <a:schemeClr val="dk1"/>
                </a:solidFill>
                <a:uFillTx/>
                <a:latin typeface="Calibri" panose="020F0502020204030204"/>
              </a:rPr>
              <a:t> </a:t>
            </a:r>
            <a:r>
              <a:rPr lang="en-IN"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277200" y="47808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People, Planet, and Profit Insight</a:t>
            </a:r>
            <a:endParaRPr lang="en-US" sz="3600" b="0" u="none" strike="noStrike">
              <a:solidFill>
                <a:schemeClr val="dk1"/>
              </a:solidFill>
              <a:uFillTx/>
              <a:latin typeface="Times New Roman" panose="02020603050405020304"/>
            </a:endParaRPr>
          </a:p>
        </p:txBody>
      </p:sp>
      <p:sp>
        <p:nvSpPr>
          <p:cNvPr id="359" name="PlaceHolder 2"/>
          <p:cNvSpPr>
            <a:spLocks noGrp="1"/>
          </p:cNvSpPr>
          <p:nvPr>
            <p:ph/>
          </p:nvPr>
        </p:nvSpPr>
        <p:spPr>
          <a:xfrm>
            <a:off x="304920" y="1545120"/>
            <a:ext cx="6968160" cy="469764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1400" b="1" u="none" strike="noStrike">
                <a:solidFill>
                  <a:schemeClr val="dk1"/>
                </a:solidFill>
                <a:uFillTx/>
                <a:latin typeface="Calibri" panose="020F0502020204030204"/>
                <a:ea typeface="Calibri" panose="020F0502020204030204"/>
              </a:rPr>
              <a:t>Regaining Goodwill</a:t>
            </a:r>
            <a:endParaRPr lang="en-US" sz="14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1400" b="0" u="none" strike="noStrike">
                <a:solidFill>
                  <a:schemeClr val="dk1"/>
                </a:solidFill>
                <a:uFillTx/>
                <a:latin typeface="Calibri" panose="020F0502020204030204"/>
                <a:ea typeface="Calibri" panose="020F0502020204030204"/>
              </a:rPr>
              <a:t>After falling to unforeseen lows amidst scandals, recalls, and economic crises, the reputation of corporate America is recovering in the eyes of the American public. Overall corporate reputation is experiencing rehabilitation as the American public gives high marks overall to corporate America, specific industries, and the largest number of individual companies in a dozen years. This is according to the findings of the </a:t>
            </a:r>
            <a:r>
              <a:rPr lang="en-US" sz="1400" b="0" i="1" u="none" strike="noStrike">
                <a:solidFill>
                  <a:schemeClr val="dk1"/>
                </a:solidFill>
                <a:uFillTx/>
                <a:latin typeface="Calibri" panose="020F0502020204030204"/>
                <a:ea typeface="Calibri" panose="020F0502020204030204"/>
              </a:rPr>
              <a:t>2011 Harris Interactive RQ Study</a:t>
            </a:r>
            <a:r>
              <a:rPr lang="en-US" sz="1400" b="0" u="none" strike="noStrike">
                <a:solidFill>
                  <a:schemeClr val="dk1"/>
                </a:solidFill>
                <a:uFillTx/>
                <a:latin typeface="Calibri" panose="020F0502020204030204"/>
                <a:ea typeface="Calibri" panose="020F0502020204030204"/>
              </a:rPr>
              <a:t>, which measures the reputations of the 60 most visible companies in the United States.</a:t>
            </a:r>
            <a:endParaRPr lang="en-US" sz="14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1400" b="0" u="none" strike="noStrike">
                <a:solidFill>
                  <a:schemeClr val="dk1"/>
                </a:solidFill>
                <a:uFillTx/>
                <a:latin typeface="Calibri" panose="020F0502020204030204"/>
                <a:ea typeface="Calibri" panose="020F0502020204030204"/>
              </a:rPr>
              <a:t>The survey focuses on six reputational dimensions that influence reputation and consumer behavior. Four of these dimensions, along with the five corporations that ranked highest within each, are as follows.</a:t>
            </a:r>
            <a:endParaRPr lang="en-US" sz="1400" b="0" u="none" strike="noStrike">
              <a:solidFill>
                <a:schemeClr val="dk1"/>
              </a:solidFill>
              <a:uFillTx/>
              <a:latin typeface="Times New Roman" panose="02020603050405020304"/>
            </a:endParaRPr>
          </a:p>
          <a:p>
            <a:pPr marL="406400" indent="-406400" defTabSz="914400">
              <a:lnSpc>
                <a:spcPct val="100000"/>
              </a:lnSpc>
              <a:spcBef>
                <a:spcPts val="625"/>
              </a:spcBef>
              <a:buClr>
                <a:srgbClr val="911B21"/>
              </a:buClr>
              <a:buFont typeface="Arial" panose="020B0604020202020204"/>
              <a:buChar char="•"/>
              <a:tabLst>
                <a:tab pos="0" algn="l"/>
              </a:tabLst>
            </a:pPr>
            <a:r>
              <a:rPr lang="en-US" sz="1400" b="1" u="none" strike="noStrike">
                <a:solidFill>
                  <a:schemeClr val="dk1"/>
                </a:solidFill>
                <a:uFillTx/>
                <a:latin typeface="Calibri" panose="020F0502020204030204"/>
                <a:ea typeface="Calibri" panose="020F0502020204030204"/>
              </a:rPr>
              <a:t>Social Responsibility: </a:t>
            </a:r>
            <a:r>
              <a:rPr lang="en-US" sz="1400" b="0" u="none" strike="noStrike">
                <a:solidFill>
                  <a:schemeClr val="dk1"/>
                </a:solidFill>
                <a:uFillTx/>
                <a:latin typeface="Calibri" panose="020F0502020204030204"/>
                <a:ea typeface="Calibri" panose="020F0502020204030204"/>
              </a:rPr>
              <a:t>(1) Whole Foods Market, (2) Johnson &amp; Johnson, (3) Google, (4) The Walt Disney Company, (5) Procter &amp; Gamble Co.</a:t>
            </a:r>
            <a:endParaRPr lang="en-US" sz="1400" b="0" u="none" strike="noStrike">
              <a:solidFill>
                <a:schemeClr val="dk1"/>
              </a:solidFill>
              <a:uFillTx/>
              <a:latin typeface="Times New Roman" panose="02020603050405020304"/>
            </a:endParaRPr>
          </a:p>
          <a:p>
            <a:pPr marL="406400" indent="-406400" defTabSz="914400">
              <a:lnSpc>
                <a:spcPct val="100000"/>
              </a:lnSpc>
              <a:spcBef>
                <a:spcPts val="625"/>
              </a:spcBef>
              <a:buClr>
                <a:srgbClr val="911B21"/>
              </a:buClr>
              <a:buFont typeface="Arial" panose="020B0604020202020204"/>
              <a:buChar char="•"/>
              <a:tabLst>
                <a:tab pos="0" algn="l"/>
              </a:tabLst>
            </a:pPr>
            <a:r>
              <a:rPr lang="en-US" sz="1400" b="1" u="none" strike="noStrike">
                <a:solidFill>
                  <a:schemeClr val="dk1"/>
                </a:solidFill>
                <a:uFillTx/>
                <a:latin typeface="Calibri" panose="020F0502020204030204"/>
                <a:ea typeface="Calibri" panose="020F0502020204030204"/>
              </a:rPr>
              <a:t>Emotional Appeal: </a:t>
            </a:r>
            <a:r>
              <a:rPr lang="en-US" sz="1400" b="0" u="none" strike="noStrike">
                <a:solidFill>
                  <a:schemeClr val="dk1"/>
                </a:solidFill>
                <a:uFillTx/>
                <a:latin typeface="Calibri" panose="020F0502020204030204"/>
                <a:ea typeface="Calibri" panose="020F0502020204030204"/>
              </a:rPr>
              <a:t>(1) Johnson &amp; Johnson, (2) Amazon.</a:t>
            </a:r>
            <a:r>
              <a:rPr lang="sv-SE" sz="1400" b="0" u="none" strike="noStrike">
                <a:solidFill>
                  <a:schemeClr val="dk1"/>
                </a:solidFill>
                <a:uFillTx/>
                <a:latin typeface="Calibri" panose="020F0502020204030204"/>
                <a:ea typeface="Calibri" panose="020F0502020204030204"/>
              </a:rPr>
              <a:t>com, (3) UPS, (4) General Mills, (5) Kraft Foods</a:t>
            </a:r>
            <a:endParaRPr lang="en-US" sz="1400" b="0" u="none" strike="noStrike">
              <a:solidFill>
                <a:schemeClr val="dk1"/>
              </a:solidFill>
              <a:uFillTx/>
              <a:latin typeface="Times New Roman" panose="02020603050405020304"/>
            </a:endParaRPr>
          </a:p>
          <a:p>
            <a:pPr marL="406400" indent="-406400" defTabSz="914400">
              <a:lnSpc>
                <a:spcPct val="100000"/>
              </a:lnSpc>
              <a:spcBef>
                <a:spcPts val="625"/>
              </a:spcBef>
              <a:buClr>
                <a:srgbClr val="911B21"/>
              </a:buClr>
              <a:buFont typeface="Arial" panose="020B0604020202020204"/>
              <a:buChar char="•"/>
              <a:tabLst>
                <a:tab pos="0" algn="l"/>
              </a:tabLst>
            </a:pPr>
            <a:r>
              <a:rPr lang="en-US" sz="1400" b="1" u="none" strike="noStrike">
                <a:solidFill>
                  <a:schemeClr val="dk1"/>
                </a:solidFill>
                <a:uFillTx/>
                <a:latin typeface="Calibri" panose="020F0502020204030204"/>
                <a:ea typeface="Calibri" panose="020F0502020204030204"/>
              </a:rPr>
              <a:t>Financial Performance: </a:t>
            </a:r>
            <a:r>
              <a:rPr lang="en-US" sz="1400" b="0" u="none" strike="noStrike">
                <a:solidFill>
                  <a:schemeClr val="dk1"/>
                </a:solidFill>
                <a:uFillTx/>
                <a:latin typeface="Calibri" panose="020F0502020204030204"/>
                <a:ea typeface="Calibri" panose="020F0502020204030204"/>
              </a:rPr>
              <a:t>(1) Google, (2) Berkshire Hathaway, (3) Apple, (4) Intel, (5) The Walt Disney Company</a:t>
            </a:r>
            <a:endParaRPr lang="en-US" sz="1400" b="0" u="none" strike="noStrike">
              <a:solidFill>
                <a:schemeClr val="dk1"/>
              </a:solidFill>
              <a:uFillTx/>
              <a:latin typeface="Times New Roman" panose="02020603050405020304"/>
            </a:endParaRPr>
          </a:p>
          <a:p>
            <a:pPr marL="406400" indent="-406400" defTabSz="914400">
              <a:lnSpc>
                <a:spcPct val="100000"/>
              </a:lnSpc>
              <a:spcBef>
                <a:spcPts val="625"/>
              </a:spcBef>
              <a:spcAft>
                <a:spcPts val="600"/>
              </a:spcAft>
              <a:buClr>
                <a:srgbClr val="911B21"/>
              </a:buClr>
              <a:buFont typeface="Arial" panose="020B0604020202020204"/>
              <a:buChar char="•"/>
              <a:tabLst>
                <a:tab pos="0" algn="l"/>
              </a:tabLst>
            </a:pPr>
            <a:r>
              <a:rPr lang="en-US" sz="1400" b="1" u="none" strike="noStrike">
                <a:solidFill>
                  <a:schemeClr val="dk1"/>
                </a:solidFill>
                <a:uFillTx/>
                <a:latin typeface="Calibri" panose="020F0502020204030204"/>
                <a:ea typeface="Calibri" panose="020F0502020204030204"/>
              </a:rPr>
              <a:t>Products and Services: </a:t>
            </a:r>
            <a:r>
              <a:rPr lang="en-US" sz="1400" b="0" u="none" strike="noStrike">
                <a:solidFill>
                  <a:schemeClr val="dk1"/>
                </a:solidFill>
                <a:uFillTx/>
                <a:latin typeface="Calibri" panose="020F0502020204030204"/>
                <a:ea typeface="Calibri" panose="020F0502020204030204"/>
              </a:rPr>
              <a:t>(1) Intel Corporation, (2) 3M Company, (3) Johnson &amp; Johnson, (4) Google, (5) Procter &amp; Gamble Co.</a:t>
            </a:r>
            <a:endParaRPr lang="en-US" sz="1400" b="0" u="none" strike="noStrike">
              <a:solidFill>
                <a:schemeClr val="dk1"/>
              </a:solidFill>
              <a:uFillTx/>
              <a:latin typeface="Times New Roman" panose="02020603050405020304"/>
            </a:endParaRPr>
          </a:p>
          <a:p>
            <a:pPr indent="0" defTabSz="914400">
              <a:lnSpc>
                <a:spcPct val="100000"/>
              </a:lnSpc>
              <a:spcBef>
                <a:spcPts val="625"/>
              </a:spcBef>
              <a:spcAft>
                <a:spcPts val="600"/>
              </a:spcAft>
              <a:buNone/>
              <a:tabLst>
                <a:tab pos="0" algn="l"/>
              </a:tabLst>
            </a:pPr>
            <a:r>
              <a:rPr lang="en-US" sz="1400" b="0" u="none" strike="noStrike">
                <a:solidFill>
                  <a:schemeClr val="dk1"/>
                </a:solidFill>
                <a:uFillTx/>
                <a:latin typeface="Calibri" panose="020F0502020204030204"/>
                <a:ea typeface="Calibri" panose="020F0502020204030204"/>
              </a:rPr>
              <a:t>Source: www.harrisinteractive.com</a:t>
            </a:r>
            <a:endParaRPr lang="en-US" sz="1400" b="0" u="none" strike="noStrike">
              <a:solidFill>
                <a:schemeClr val="dk1"/>
              </a:solidFill>
              <a:uFillTx/>
              <a:latin typeface="Times New Roman" panose="02020603050405020304"/>
            </a:endParaRPr>
          </a:p>
        </p:txBody>
      </p:sp>
      <p:pic>
        <p:nvPicPr>
          <p:cNvPr id="360" name="Picture Placeholder 14" descr="Three pairs of hands are shown and all are displaying thumbs up sign."/>
          <p:cNvPicPr/>
          <p:nvPr/>
        </p:nvPicPr>
        <p:blipFill>
          <a:blip r:embed="rId1"/>
          <a:stretch>
            <a:fillRect/>
          </a:stretch>
        </p:blipFill>
        <p:spPr>
          <a:xfrm>
            <a:off x="7307280" y="1756800"/>
            <a:ext cx="1778760" cy="2345760"/>
          </a:xfrm>
          <a:prstGeom prst="rect">
            <a:avLst/>
          </a:prstGeom>
          <a:ln w="0">
            <a:noFill/>
          </a:ln>
        </p:spPr>
      </p:pic>
      <p:sp>
        <p:nvSpPr>
          <p:cNvPr id="361"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277200" y="425520"/>
            <a:ext cx="8543520" cy="974880"/>
          </a:xfrm>
          <a:prstGeom prst="rect">
            <a:avLst/>
          </a:prstGeom>
          <a:noFill/>
          <a:ln w="0">
            <a:noFill/>
          </a:ln>
        </p:spPr>
        <p:txBody>
          <a:bodyPr lIns="91440" tIns="45720" rIns="91440" bIns="45720" anchor="t">
            <a:noAutofit/>
          </a:bodyPr>
          <a:p>
            <a:pPr indent="0" defTabSz="914400">
              <a:lnSpc>
                <a:spcPct val="100000"/>
              </a:lnSpc>
              <a:buNone/>
            </a:pPr>
            <a:r>
              <a:rPr lang="en-US" sz="3600" b="1" u="none" strike="noStrike">
                <a:solidFill>
                  <a:srgbClr val="007787"/>
                </a:solidFill>
                <a:uFillTx/>
                <a:latin typeface="Calibri" panose="020F0502020204030204"/>
                <a:ea typeface="Calibri" panose="020F0502020204030204"/>
              </a:rPr>
              <a:t>People, Planet, and Profit Insight (Continued) </a:t>
            </a:r>
            <a:endParaRPr lang="en-US" sz="3600" b="0" u="none" strike="noStrike">
              <a:solidFill>
                <a:schemeClr val="dk1"/>
              </a:solidFill>
              <a:uFillTx/>
              <a:latin typeface="Times New Roman" panose="02020603050405020304"/>
            </a:endParaRPr>
          </a:p>
        </p:txBody>
      </p:sp>
      <p:sp>
        <p:nvSpPr>
          <p:cNvPr id="363" name="PlaceHolder 2"/>
          <p:cNvSpPr>
            <a:spLocks noGrp="1"/>
          </p:cNvSpPr>
          <p:nvPr>
            <p:ph/>
          </p:nvPr>
        </p:nvSpPr>
        <p:spPr>
          <a:xfrm>
            <a:off x="304920" y="1752480"/>
            <a:ext cx="6999480" cy="4385160"/>
          </a:xfrm>
          <a:prstGeom prst="rect">
            <a:avLst/>
          </a:prstGeom>
          <a:noFill/>
          <a:ln w="0">
            <a:noFill/>
          </a:ln>
        </p:spPr>
        <p:txBody>
          <a:bodyPr lIns="90000" tIns="45000" rIns="90000" bIns="45000" anchor="t">
            <a:noAutofit/>
          </a:bodyPr>
          <a:p>
            <a:pPr indent="0" defTabSz="914400">
              <a:lnSpc>
                <a:spcPct val="100000"/>
              </a:lnSpc>
              <a:spcBef>
                <a:spcPts val="625"/>
              </a:spcBef>
              <a:spcAft>
                <a:spcPts val="600"/>
              </a:spcAft>
              <a:buNone/>
              <a:tabLst>
                <a:tab pos="0" algn="l"/>
              </a:tabLst>
            </a:pPr>
            <a:r>
              <a:rPr lang="en-US" sz="2400" b="1" u="none" strike="noStrike">
                <a:solidFill>
                  <a:schemeClr val="dk1"/>
                </a:solidFill>
                <a:uFillTx/>
                <a:latin typeface="Calibri" panose="020F0502020204030204"/>
                <a:ea typeface="Calibri" panose="020F0502020204030204"/>
              </a:rPr>
              <a:t>Regaining Goodwill</a:t>
            </a:r>
            <a:endParaRPr lang="en-US" sz="2400" b="0" u="none" strike="noStrike">
              <a:solidFill>
                <a:schemeClr val="dk1"/>
              </a:solidFill>
              <a:uFillTx/>
              <a:latin typeface="Times New Roman" panose="02020603050405020304"/>
            </a:endParaRPr>
          </a:p>
          <a:p>
            <a:pPr indent="0" defTabSz="914400">
              <a:lnSpc>
                <a:spcPct val="100000"/>
              </a:lnSpc>
              <a:spcBef>
                <a:spcPts val="625"/>
              </a:spcBef>
              <a:spcAft>
                <a:spcPts val="600"/>
              </a:spcAft>
              <a:buNone/>
              <a:tabLst>
                <a:tab pos="0" algn="l"/>
              </a:tabLst>
            </a:pPr>
            <a:r>
              <a:rPr lang="en-US" sz="2400" b="0" u="none" strike="noStrike">
                <a:solidFill>
                  <a:schemeClr val="dk1"/>
                </a:solidFill>
                <a:uFillTx/>
                <a:latin typeface="Calibri" panose="020F0502020204030204"/>
                <a:ea typeface="Calibri" panose="020F0502020204030204"/>
              </a:rPr>
              <a:t>Name two industries today that are probably rated low on the reputational characteristics of “being trusted” and “having high ethical standards.” </a:t>
            </a:r>
            <a:endParaRPr lang="en-US" sz="2400" b="0" u="none" strike="noStrike">
              <a:solidFill>
                <a:schemeClr val="dk1"/>
              </a:solidFill>
              <a:uFillTx/>
              <a:latin typeface="Times New Roman" panose="02020603050405020304"/>
            </a:endParaRPr>
          </a:p>
          <a:p>
            <a:pPr indent="0" defTabSz="914400">
              <a:lnSpc>
                <a:spcPct val="100000"/>
              </a:lnSpc>
              <a:spcBef>
                <a:spcPts val="625"/>
              </a:spcBef>
              <a:spcAft>
                <a:spcPts val="600"/>
              </a:spcAft>
              <a:buNone/>
              <a:tabLst>
                <a:tab pos="0" algn="l"/>
              </a:tabLst>
            </a:pPr>
            <a:r>
              <a:rPr lang="en-US" sz="2400" b="0" u="none" strike="noStrike">
                <a:solidFill>
                  <a:schemeClr val="dk1"/>
                </a:solidFill>
                <a:uFillTx/>
                <a:latin typeface="Calibri" panose="020F0502020204030204"/>
                <a:ea typeface="Calibri" panose="020F0502020204030204"/>
              </a:rPr>
              <a:t>Two possible industries are financial companies (</a:t>
            </a:r>
            <a:r>
              <a:rPr lang="en-US" sz="2400" b="1" u="none" strike="noStrike">
                <a:solidFill>
                  <a:schemeClr val="dk1"/>
                </a:solidFill>
                <a:uFillTx/>
                <a:latin typeface="Calibri" panose="020F0502020204030204"/>
                <a:ea typeface="Calibri" panose="020F0502020204030204"/>
              </a:rPr>
              <a:t>Goldman Sachs</a:t>
            </a:r>
            <a:r>
              <a:rPr lang="en-US" sz="2400" b="0" u="none" strike="noStrike">
                <a:solidFill>
                  <a:schemeClr val="dk1"/>
                </a:solidFill>
                <a:uFillTx/>
                <a:latin typeface="Calibri" panose="020F0502020204030204"/>
                <a:ea typeface="Calibri" panose="020F0502020204030204"/>
              </a:rPr>
              <a:t> or </a:t>
            </a:r>
            <a:r>
              <a:rPr lang="en-US" sz="2400" b="1" u="none" strike="noStrike">
                <a:solidFill>
                  <a:schemeClr val="dk1"/>
                </a:solidFill>
                <a:uFillTx/>
                <a:latin typeface="Calibri" panose="020F0502020204030204"/>
                <a:ea typeface="Calibri" panose="020F0502020204030204"/>
              </a:rPr>
              <a:t>AIG</a:t>
            </a:r>
            <a:r>
              <a:rPr lang="en-US" sz="2400" b="0" u="none" strike="noStrike">
                <a:solidFill>
                  <a:schemeClr val="dk1"/>
                </a:solidFill>
                <a:uFillTx/>
                <a:latin typeface="Calibri" panose="020F0502020204030204"/>
                <a:ea typeface="Calibri" panose="020F0502020204030204"/>
              </a:rPr>
              <a:t>) or oil companies (</a:t>
            </a:r>
            <a:r>
              <a:rPr lang="en-US" sz="2400" b="1" u="none" strike="noStrike">
                <a:solidFill>
                  <a:schemeClr val="dk1"/>
                </a:solidFill>
                <a:uFillTx/>
                <a:latin typeface="Calibri" panose="020F0502020204030204"/>
                <a:ea typeface="Calibri" panose="020F0502020204030204"/>
              </a:rPr>
              <a:t>BP</a:t>
            </a:r>
            <a:r>
              <a:rPr lang="en-US" sz="2400" b="0" u="none" strike="noStrike">
                <a:solidFill>
                  <a:schemeClr val="dk1"/>
                </a:solidFill>
                <a:uFillTx/>
                <a:latin typeface="Calibri" panose="020F0502020204030204"/>
                <a:ea typeface="Calibri" panose="020F0502020204030204"/>
              </a:rPr>
              <a:t>).</a:t>
            </a:r>
            <a:endParaRPr lang="en-US" sz="2400" b="0" u="none" strike="noStrike">
              <a:solidFill>
                <a:schemeClr val="dk1"/>
              </a:solidFill>
              <a:uFillTx/>
              <a:latin typeface="Times New Roman" panose="02020603050405020304"/>
            </a:endParaRPr>
          </a:p>
        </p:txBody>
      </p:sp>
      <p:pic>
        <p:nvPicPr>
          <p:cNvPr id="364" name="Picture Placeholder 13" descr="Three pairs of hands are shown and all are displaying thumbs up sign."/>
          <p:cNvPicPr/>
          <p:nvPr/>
        </p:nvPicPr>
        <p:blipFill>
          <a:blip r:embed="rId1"/>
          <a:stretch>
            <a:fillRect/>
          </a:stretch>
        </p:blipFill>
        <p:spPr>
          <a:xfrm>
            <a:off x="7309440" y="1744560"/>
            <a:ext cx="1781640" cy="2349720"/>
          </a:xfrm>
          <a:prstGeom prst="rect">
            <a:avLst/>
          </a:prstGeom>
          <a:ln w="0">
            <a:noFill/>
          </a:ln>
        </p:spPr>
      </p:pic>
      <p:sp>
        <p:nvSpPr>
          <p:cNvPr id="365"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277200" y="457200"/>
            <a:ext cx="8543520" cy="1123560"/>
          </a:xfrm>
          <a:prstGeom prst="rect">
            <a:avLst/>
          </a:prstGeom>
          <a:noFill/>
          <a:ln w="0">
            <a:noFill/>
          </a:ln>
        </p:spPr>
        <p:txBody>
          <a:bodyPr lIns="91440" tIns="45720" rIns="91440" bIns="45720" anchor="t">
            <a:noAutofit/>
          </a:bodyPr>
          <a:p>
            <a:pPr indent="0" defTabSz="914400">
              <a:lnSpc>
                <a:spcPct val="100000"/>
              </a:lnSpc>
              <a:buNone/>
            </a:pPr>
            <a:r>
              <a:rPr lang="en-US" sz="3600" b="1" u="none" strike="noStrike">
                <a:solidFill>
                  <a:srgbClr val="007787"/>
                </a:solidFill>
                <a:uFillTx/>
                <a:latin typeface="Calibri" panose="020F0502020204030204"/>
                <a:ea typeface="Calibri" panose="020F0502020204030204"/>
              </a:rPr>
              <a:t>Current Liabilities</a:t>
            </a:r>
            <a:endParaRPr lang="en-US" sz="3600" b="0" u="none" strike="noStrike">
              <a:solidFill>
                <a:schemeClr val="dk1"/>
              </a:solidFill>
              <a:uFillTx/>
              <a:latin typeface="Times New Roman" panose="02020603050405020304"/>
            </a:endParaRPr>
          </a:p>
        </p:txBody>
      </p:sp>
      <p:sp>
        <p:nvSpPr>
          <p:cNvPr id="367"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marL="457200" lvl="1" indent="-457200" defTabSz="914400">
              <a:lnSpc>
                <a:spcPct val="100000"/>
              </a:lnSpc>
              <a:spcBef>
                <a:spcPts val="625"/>
              </a:spcBef>
              <a:buClr>
                <a:srgbClr val="911B21"/>
              </a:buClr>
              <a:buFont typeface="Arial" panose="020B0604020202020204"/>
              <a:buChar char="•"/>
            </a:pPr>
            <a:r>
              <a:rPr lang="en-US" sz="2600" b="0" u="none" strike="noStrike">
                <a:solidFill>
                  <a:schemeClr val="dk1"/>
                </a:solidFill>
                <a:uFillTx/>
                <a:latin typeface="Calibri" panose="020F0502020204030204"/>
                <a:ea typeface="Calibri" panose="020F0502020204030204"/>
              </a:rPr>
              <a:t>Obligations the company is to pay within the coming year or its operating cycle, whichever is longer.</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600" b="0" u="none" strike="noStrike">
                <a:solidFill>
                  <a:schemeClr val="dk1"/>
                </a:solidFill>
                <a:uFillTx/>
                <a:latin typeface="Calibri" panose="020F0502020204030204"/>
                <a:ea typeface="Calibri" panose="020F0502020204030204"/>
              </a:rPr>
              <a:t>Usually list notes payable first, followed by accounts payable. Other items follow in order of magnitude.</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600" b="0" u="none" strike="noStrike">
                <a:solidFill>
                  <a:schemeClr val="dk1"/>
                </a:solidFill>
                <a:uFillTx/>
                <a:latin typeface="Calibri" panose="020F0502020204030204"/>
                <a:ea typeface="Calibri" panose="020F0502020204030204"/>
              </a:rPr>
              <a:t>Common examples are accounts payable, salaries and wages payable, notes payable, interest payable, income taxes payable, and current maturities of long-term obligations.</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600" b="1" u="none" strike="noStrike">
                <a:solidFill>
                  <a:schemeClr val="dk1"/>
                </a:solidFill>
                <a:uFillTx/>
                <a:latin typeface="Calibri" panose="020F0502020204030204"/>
                <a:ea typeface="Calibri" panose="020F0502020204030204"/>
              </a:rPr>
              <a:t>Liquidity</a:t>
            </a:r>
            <a:r>
              <a:rPr lang="en-US" sz="2600" b="0" u="none" strike="noStrike">
                <a:solidFill>
                  <a:schemeClr val="dk1"/>
                </a:solidFill>
                <a:uFillTx/>
                <a:latin typeface="Calibri" panose="020F0502020204030204"/>
                <a:ea typeface="Calibri" panose="020F0502020204030204"/>
              </a:rPr>
              <a:t> - ability to pay obligations expected to be due within the next year.</a:t>
            </a:r>
            <a:endParaRPr lang="en-US" sz="2600" b="0" u="none" strike="noStrike">
              <a:solidFill>
                <a:schemeClr val="dk1"/>
              </a:solidFill>
              <a:uFillTx/>
              <a:latin typeface="Times New Roman" panose="02020603050405020304"/>
            </a:endParaRPr>
          </a:p>
        </p:txBody>
      </p:sp>
      <p:sp>
        <p:nvSpPr>
          <p:cNvPr id="368"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Current Liabilities</a:t>
            </a:r>
            <a:br>
              <a:rPr sz="4000"/>
            </a:br>
            <a:r>
              <a:rPr lang="en-US" sz="3100" b="1" u="none" strike="noStrike">
                <a:solidFill>
                  <a:srgbClr val="007787"/>
                </a:solidFill>
                <a:uFillTx/>
                <a:latin typeface="Calibri" panose="020F0502020204030204"/>
                <a:ea typeface="Calibri" panose="020F0502020204030204"/>
              </a:rPr>
              <a:t>Example</a:t>
            </a:r>
            <a:endParaRPr lang="en-US" sz="3100" b="0" u="none" strike="noStrike">
              <a:solidFill>
                <a:schemeClr val="dk1"/>
              </a:solidFill>
              <a:uFillTx/>
              <a:latin typeface="Times New Roman" panose="02020603050405020304"/>
            </a:endParaRPr>
          </a:p>
        </p:txBody>
      </p:sp>
      <p:pic>
        <p:nvPicPr>
          <p:cNvPr id="370" name="Picture Placeholder 13" descr="A statement displays a three-line heading consisting of the name of the company, Marcus Corporation; the type of statement, Balance Sheet (partial); and the unit of amount (in thousands). There are 2 columns. The first column displays the account names and the second column displaying respective amounts. This illustration displays the section, Current Liabilities, is displayed in the first column. The following account names are listed in this section slightly indented with the respective amounts listed in the numeric column: Notes payable, $239; Accounts payable, 24,242; Current maturities of long-term debt, 57,250; Other current liabilities, 27,477; Income taxes payable, 11,215; Salaries and wages payable, 6,720. The amounts are totaled as $127,143, and the label appears in the first column as: Total current liabilities."/>
          <p:cNvPicPr/>
          <p:nvPr/>
        </p:nvPicPr>
        <p:blipFill>
          <a:blip r:embed="rId1"/>
          <a:stretch>
            <a:fillRect/>
          </a:stretch>
        </p:blipFill>
        <p:spPr>
          <a:xfrm>
            <a:off x="625320" y="2091600"/>
            <a:ext cx="7893000" cy="3196800"/>
          </a:xfrm>
          <a:prstGeom prst="rect">
            <a:avLst/>
          </a:prstGeom>
          <a:ln w="0">
            <a:noFill/>
          </a:ln>
        </p:spPr>
      </p:pic>
      <p:sp>
        <p:nvSpPr>
          <p:cNvPr id="371"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Accounting Across the Organization REL Consultancy Group</a:t>
            </a:r>
            <a:endParaRPr lang="en-US" sz="3600" b="0" u="none" strike="noStrike">
              <a:solidFill>
                <a:schemeClr val="dk1"/>
              </a:solidFill>
              <a:uFillTx/>
              <a:latin typeface="Times New Roman" panose="02020603050405020304"/>
            </a:endParaRPr>
          </a:p>
        </p:txBody>
      </p:sp>
      <p:sp>
        <p:nvSpPr>
          <p:cNvPr id="373" name="PlaceHolder 2"/>
          <p:cNvSpPr>
            <a:spLocks noGrp="1"/>
          </p:cNvSpPr>
          <p:nvPr>
            <p:ph/>
          </p:nvPr>
        </p:nvSpPr>
        <p:spPr>
          <a:xfrm>
            <a:off x="304920" y="1752480"/>
            <a:ext cx="6568560" cy="439560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1600" b="1" u="none" strike="noStrike">
                <a:solidFill>
                  <a:schemeClr val="dk1"/>
                </a:solidFill>
                <a:uFillTx/>
                <a:latin typeface="Calibri" panose="020F0502020204030204"/>
                <a:ea typeface="Calibri" panose="020F0502020204030204"/>
              </a:rPr>
              <a:t>Can a Company Be Too Liquid?</a:t>
            </a:r>
            <a:endParaRPr lang="en-US" sz="1600" b="0" u="none" strike="noStrike">
              <a:solidFill>
                <a:schemeClr val="dk1"/>
              </a:solidFill>
              <a:uFillTx/>
              <a:latin typeface="Times New Roman" panose="02020603050405020304"/>
            </a:endParaRPr>
          </a:p>
          <a:p>
            <a:pPr indent="0" defTabSz="914400">
              <a:lnSpc>
                <a:spcPct val="100000"/>
              </a:lnSpc>
              <a:spcBef>
                <a:spcPts val="625"/>
              </a:spcBef>
              <a:spcAft>
                <a:spcPts val="1200"/>
              </a:spcAft>
              <a:buNone/>
              <a:tabLst>
                <a:tab pos="0" algn="l"/>
              </a:tabLst>
            </a:pPr>
            <a:r>
              <a:rPr lang="en-US" sz="1600" b="0" u="none" strike="noStrike">
                <a:solidFill>
                  <a:schemeClr val="dk1"/>
                </a:solidFill>
                <a:uFillTx/>
                <a:latin typeface="Calibri" panose="020F0502020204030204"/>
                <a:ea typeface="Calibri" panose="020F0502020204030204"/>
              </a:rPr>
              <a:t>There actually is a point where a company can be too liquid—that is, it can have too much working capital (current assets less current liabilities). While it is important to be liquid enough to be able to pay short-term bills as they come due, a company does not want to tie up its cash in extra inventory or receivables that are not earning the company money.</a:t>
            </a:r>
            <a:endParaRPr lang="en-US" sz="16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1600" b="0" u="none" strike="noStrike">
                <a:solidFill>
                  <a:schemeClr val="dk1"/>
                </a:solidFill>
                <a:uFillTx/>
                <a:latin typeface="Calibri" panose="020F0502020204030204"/>
                <a:ea typeface="Calibri" panose="020F0502020204030204"/>
              </a:rPr>
              <a:t>By one estimate from the </a:t>
            </a:r>
            <a:r>
              <a:rPr lang="en-US" sz="1600" b="1" u="none" strike="noStrike">
                <a:solidFill>
                  <a:schemeClr val="dk1"/>
                </a:solidFill>
                <a:uFillTx/>
                <a:latin typeface="Calibri" panose="020F0502020204030204"/>
                <a:ea typeface="Calibri" panose="020F0502020204030204"/>
              </a:rPr>
              <a:t>REL Consultancy Group</a:t>
            </a:r>
            <a:r>
              <a:rPr lang="en-US" sz="1600" b="0" u="none" strike="noStrike">
                <a:solidFill>
                  <a:schemeClr val="dk1"/>
                </a:solidFill>
                <a:uFillTx/>
                <a:latin typeface="Calibri" panose="020F0502020204030204"/>
                <a:ea typeface="Calibri" panose="020F0502020204030204"/>
              </a:rPr>
              <a:t>, the thousand largest U.S. companies have on their books cumulative excess working capital of $764 billion. Based on this figure, companies could have reduced debt by 36% or increased net income by 9%. Given that managers throughout a company are interested in improving profitability, it is clear that they should have an eye toward managing working capital. They need to aim for a “Goldilocks solution”—not too much, not too little, but just right.</a:t>
            </a:r>
            <a:endParaRPr lang="en-US" sz="16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1600" b="0" u="none" strike="noStrike">
                <a:solidFill>
                  <a:schemeClr val="dk1"/>
                </a:solidFill>
                <a:uFillTx/>
                <a:latin typeface="Calibri" panose="020F0502020204030204"/>
                <a:ea typeface="Calibri" panose="020F0502020204030204"/>
              </a:rPr>
              <a:t>Source: K. Richardson, “Companies Fall Behind in Cash Management,” </a:t>
            </a:r>
            <a:r>
              <a:rPr lang="en-US" sz="1600" b="0" i="1" u="none" strike="noStrike">
                <a:solidFill>
                  <a:schemeClr val="dk1"/>
                </a:solidFill>
                <a:uFillTx/>
                <a:latin typeface="Calibri" panose="020F0502020204030204"/>
                <a:ea typeface="Calibri" panose="020F0502020204030204"/>
              </a:rPr>
              <a:t>Wall Street Journal </a:t>
            </a:r>
            <a:r>
              <a:rPr lang="en-US" sz="1600" b="0" u="none" strike="noStrike">
                <a:solidFill>
                  <a:schemeClr val="dk1"/>
                </a:solidFill>
                <a:uFillTx/>
                <a:latin typeface="Calibri" panose="020F0502020204030204"/>
                <a:ea typeface="Calibri" panose="020F0502020204030204"/>
              </a:rPr>
              <a:t>(June 19, 2007).</a:t>
            </a:r>
            <a:endParaRPr lang="en-US" sz="1600" b="0" u="none" strike="noStrike">
              <a:solidFill>
                <a:schemeClr val="dk1"/>
              </a:solidFill>
              <a:uFillTx/>
              <a:latin typeface="Times New Roman" panose="02020603050405020304"/>
            </a:endParaRPr>
          </a:p>
        </p:txBody>
      </p:sp>
      <p:pic>
        <p:nvPicPr>
          <p:cNvPr id="374" name="Picture Placeholder 14" descr="A photo shows a stream of water flowing into another body of water forming bubbles."/>
          <p:cNvPicPr/>
          <p:nvPr/>
        </p:nvPicPr>
        <p:blipFill>
          <a:blip r:embed="rId1"/>
          <a:stretch>
            <a:fillRect/>
          </a:stretch>
        </p:blipFill>
        <p:spPr>
          <a:xfrm>
            <a:off x="6921360" y="1753200"/>
            <a:ext cx="2185560" cy="3213360"/>
          </a:xfrm>
          <a:prstGeom prst="rect">
            <a:avLst/>
          </a:prstGeom>
          <a:ln w="0">
            <a:noFill/>
          </a:ln>
        </p:spPr>
      </p:pic>
      <p:sp>
        <p:nvSpPr>
          <p:cNvPr id="375"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Autofit/>
          </a:bodyPr>
          <a:p>
            <a:pPr indent="0" defTabSz="914400">
              <a:lnSpc>
                <a:spcPct val="100000"/>
              </a:lnSpc>
              <a:buNone/>
            </a:pPr>
            <a:r>
              <a:rPr lang="en-US" sz="3600" b="1" u="none" strike="noStrike">
                <a:solidFill>
                  <a:srgbClr val="007787"/>
                </a:solidFill>
                <a:uFillTx/>
                <a:latin typeface="Calibri" panose="020F0502020204030204"/>
                <a:ea typeface="Calibri" panose="020F0502020204030204"/>
              </a:rPr>
              <a:t>Accounting Across the Organization REL Consultancy Group (Continued) </a:t>
            </a:r>
            <a:endParaRPr lang="en-US" sz="3600" b="0" u="none" strike="noStrike">
              <a:solidFill>
                <a:schemeClr val="dk1"/>
              </a:solidFill>
              <a:uFillTx/>
              <a:latin typeface="Times New Roman" panose="02020603050405020304"/>
            </a:endParaRPr>
          </a:p>
        </p:txBody>
      </p:sp>
      <p:sp>
        <p:nvSpPr>
          <p:cNvPr id="377" name="PlaceHolder 2"/>
          <p:cNvSpPr>
            <a:spLocks noGrp="1"/>
          </p:cNvSpPr>
          <p:nvPr>
            <p:ph/>
          </p:nvPr>
        </p:nvSpPr>
        <p:spPr>
          <a:xfrm>
            <a:off x="304920" y="1752480"/>
            <a:ext cx="6205320" cy="4519800"/>
          </a:xfrm>
          <a:prstGeom prst="rect">
            <a:avLst/>
          </a:prstGeom>
          <a:noFill/>
          <a:ln w="0">
            <a:noFill/>
          </a:ln>
        </p:spPr>
        <p:txBody>
          <a:bodyPr lIns="90000" tIns="45000" rIns="90000" bIns="45000" anchor="t">
            <a:noAutofit/>
          </a:bodyPr>
          <a:p>
            <a:pPr indent="0" defTabSz="914400">
              <a:lnSpc>
                <a:spcPct val="100000"/>
              </a:lnSpc>
              <a:spcBef>
                <a:spcPts val="625"/>
              </a:spcBef>
              <a:spcAft>
                <a:spcPts val="1200"/>
              </a:spcAft>
              <a:buNone/>
              <a:tabLst>
                <a:tab pos="0" algn="l"/>
              </a:tabLst>
            </a:pPr>
            <a:r>
              <a:rPr lang="en-US" sz="2000" b="1" u="none" strike="noStrike">
                <a:solidFill>
                  <a:schemeClr val="dk1"/>
                </a:solidFill>
                <a:uFillTx/>
                <a:latin typeface="Calibri" panose="020F0502020204030204"/>
                <a:ea typeface="Calibri" panose="020F0502020204030204"/>
              </a:rPr>
              <a:t>Can a Company Be Too Liquid?</a:t>
            </a:r>
            <a:endParaRPr lang="en-US" sz="2000" b="0" u="none" strike="noStrike">
              <a:solidFill>
                <a:schemeClr val="dk1"/>
              </a:solidFill>
              <a:uFillTx/>
              <a:latin typeface="Times New Roman" panose="02020603050405020304"/>
            </a:endParaRPr>
          </a:p>
          <a:p>
            <a:pPr indent="0" defTabSz="914400">
              <a:lnSpc>
                <a:spcPct val="100000"/>
              </a:lnSpc>
              <a:spcBef>
                <a:spcPts val="625"/>
              </a:spcBef>
              <a:spcAft>
                <a:spcPts val="1200"/>
              </a:spcAft>
              <a:buNone/>
              <a:tabLst>
                <a:tab pos="0" algn="l"/>
              </a:tabLst>
            </a:pPr>
            <a:r>
              <a:rPr lang="en-US" sz="2000" b="0" u="none" strike="noStrike">
                <a:solidFill>
                  <a:schemeClr val="dk1"/>
                </a:solidFill>
                <a:uFillTx/>
                <a:latin typeface="Calibri" panose="020F0502020204030204"/>
                <a:ea typeface="Calibri" panose="020F0502020204030204"/>
              </a:rPr>
              <a:t>What can various company managers do to ensure that working capital is managed efficiently to maximize net income?</a:t>
            </a:r>
            <a:endParaRPr lang="en-US" sz="20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000" b="0" u="none" strike="noStrike">
                <a:solidFill>
                  <a:srgbClr val="911621"/>
                </a:solidFill>
                <a:uFillTx/>
                <a:latin typeface="Calibri" panose="020F0502020204030204"/>
                <a:ea typeface="Calibri" panose="020F0502020204030204"/>
              </a:rPr>
              <a:t>Answer:</a:t>
            </a:r>
            <a:endParaRPr lang="en-US" sz="2000" b="0" u="none" strike="noStrike">
              <a:solidFill>
                <a:schemeClr val="dk1"/>
              </a:solidFill>
              <a:uFillTx/>
              <a:latin typeface="Times New Roman" panose="02020603050405020304"/>
            </a:endParaRPr>
          </a:p>
          <a:p>
            <a:pPr indent="0" defTabSz="914400">
              <a:lnSpc>
                <a:spcPct val="100000"/>
              </a:lnSpc>
              <a:spcBef>
                <a:spcPts val="625"/>
              </a:spcBef>
              <a:spcAft>
                <a:spcPts val="1200"/>
              </a:spcAft>
              <a:buNone/>
              <a:tabLst>
                <a:tab pos="0" algn="l"/>
              </a:tabLst>
            </a:pPr>
            <a:r>
              <a:rPr lang="en-US" sz="2000" b="0" u="none" strike="noStrike">
                <a:solidFill>
                  <a:srgbClr val="000000"/>
                </a:solidFill>
                <a:uFillTx/>
                <a:latin typeface="Calibri" panose="020F0502020204030204"/>
                <a:ea typeface="Calibri" panose="020F0502020204030204"/>
              </a:rPr>
              <a:t>Marketing and sales managers must understand that by extending generous repayment terms, they are expanding the company's receivables balance and slowing the company's cash flow. Production managers must strive to minimize the amount of excess inventory on hand. Managers must coordinate efforts to speed up the collection of receivables, while also ensuring that the company pays its payables on time but never too early.</a:t>
            </a:r>
            <a:endParaRPr lang="en-US" sz="2000" b="0" u="none" strike="noStrike">
              <a:solidFill>
                <a:schemeClr val="dk1"/>
              </a:solidFill>
              <a:uFillTx/>
              <a:latin typeface="Times New Roman" panose="02020603050405020304"/>
            </a:endParaRPr>
          </a:p>
        </p:txBody>
      </p:sp>
      <p:pic>
        <p:nvPicPr>
          <p:cNvPr id="378" name="Picture Placeholder 14" descr="A photo shows a stream of water flowing into another body of water forming bubbles."/>
          <p:cNvPicPr/>
          <p:nvPr/>
        </p:nvPicPr>
        <p:blipFill>
          <a:blip r:embed="rId1"/>
          <a:stretch>
            <a:fillRect/>
          </a:stretch>
        </p:blipFill>
        <p:spPr>
          <a:xfrm>
            <a:off x="6921360" y="1753200"/>
            <a:ext cx="2185560" cy="3213360"/>
          </a:xfrm>
          <a:prstGeom prst="rect">
            <a:avLst/>
          </a:prstGeom>
          <a:ln w="0">
            <a:noFill/>
          </a:ln>
        </p:spPr>
      </p:pic>
      <p:sp>
        <p:nvSpPr>
          <p:cNvPr id="379"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Long-Term Liabilities</a:t>
            </a:r>
            <a:endParaRPr lang="en-US" sz="3600" b="0" u="none" strike="noStrike">
              <a:solidFill>
                <a:schemeClr val="dk1"/>
              </a:solidFill>
              <a:uFillTx/>
              <a:latin typeface="Times New Roman" panose="02020603050405020304"/>
            </a:endParaRPr>
          </a:p>
        </p:txBody>
      </p:sp>
      <p:sp>
        <p:nvSpPr>
          <p:cNvPr id="381" name="PlaceHolder 2"/>
          <p:cNvSpPr>
            <a:spLocks noGrp="1"/>
          </p:cNvSpPr>
          <p:nvPr>
            <p:ph/>
          </p:nvPr>
        </p:nvSpPr>
        <p:spPr>
          <a:xfrm>
            <a:off x="304920" y="1752480"/>
            <a:ext cx="8534160" cy="538200"/>
          </a:xfrm>
          <a:prstGeom prst="rect">
            <a:avLst/>
          </a:prstGeom>
          <a:noFill/>
          <a:ln w="0">
            <a:noFill/>
          </a:ln>
        </p:spPr>
        <p:txBody>
          <a:bodyPr lIns="90000" tIns="45000" rIns="90000" bIns="45000" anchor="t">
            <a:noAutofit/>
          </a:bodyPr>
          <a:p>
            <a:pPr marL="291465" lvl="1" indent="-291465" defTabSz="914400">
              <a:lnSpc>
                <a:spcPct val="100000"/>
              </a:lnSpc>
              <a:spcBef>
                <a:spcPts val="1000"/>
              </a:spcBef>
              <a:buClr>
                <a:srgbClr val="911B21"/>
              </a:buClr>
              <a:buFont typeface="Arial" panose="020B0604020202020204"/>
              <a:buChar char="•"/>
            </a:pPr>
            <a:r>
              <a:rPr lang="en-US" sz="2600" b="0" u="none" strike="noStrike">
                <a:solidFill>
                  <a:srgbClr val="000000"/>
                </a:solidFill>
                <a:uFillTx/>
                <a:latin typeface="Calibri" panose="020F0502020204030204"/>
                <a:ea typeface="Calibri" panose="020F0502020204030204"/>
              </a:rPr>
              <a:t>Obligations a company expects to pay </a:t>
            </a:r>
            <a:r>
              <a:rPr lang="en-US" sz="2600" b="1" u="none" strike="noStrike">
                <a:solidFill>
                  <a:srgbClr val="000000"/>
                </a:solidFill>
                <a:uFillTx/>
                <a:latin typeface="Calibri" panose="020F0502020204030204"/>
                <a:ea typeface="Calibri" panose="020F0502020204030204"/>
              </a:rPr>
              <a:t>after</a:t>
            </a:r>
            <a:r>
              <a:rPr lang="en-US" sz="2600" b="0" u="none" strike="noStrike">
                <a:solidFill>
                  <a:srgbClr val="000000"/>
                </a:solidFill>
                <a:uFillTx/>
                <a:latin typeface="Calibri" panose="020F0502020204030204"/>
                <a:ea typeface="Calibri" panose="020F0502020204030204"/>
              </a:rPr>
              <a:t> one year.</a:t>
            </a:r>
            <a:endParaRPr lang="en-US" sz="2600" b="0" u="none" strike="noStrike">
              <a:solidFill>
                <a:schemeClr val="dk1"/>
              </a:solidFill>
              <a:uFillTx/>
              <a:latin typeface="Times New Roman" panose="02020603050405020304"/>
            </a:endParaRPr>
          </a:p>
        </p:txBody>
      </p:sp>
      <p:pic>
        <p:nvPicPr>
          <p:cNvPr id="382" name="Picture Placeholder 13" descr="A statement displays a three-line heading consisting of the name of the company, Nike, Incorporated; the type of statement, Balance Sheet (partial); and the unit of amount (in millions). There are 2 columns. The first column displays the account names and the second column displaying respective amounts. This illustration displays the section, Long-term liabilities, is displayed in the first column. The following account names are listed in this section slightly indented with the respective amounts listed in the numeric column: Bonds payable, $1,106; Notes payable, 51; Deferred income taxes and other, 1,544. The amounts are totaled as $2,701, and the label appears in the first column as: Total long-term liabilities."/>
          <p:cNvPicPr/>
          <p:nvPr/>
        </p:nvPicPr>
        <p:blipFill>
          <a:blip r:embed="rId1"/>
          <a:stretch>
            <a:fillRect/>
          </a:stretch>
        </p:blipFill>
        <p:spPr>
          <a:xfrm>
            <a:off x="585720" y="2597040"/>
            <a:ext cx="7972200" cy="2388960"/>
          </a:xfrm>
          <a:prstGeom prst="rect">
            <a:avLst/>
          </a:prstGeom>
          <a:ln w="0">
            <a:noFill/>
          </a:ln>
        </p:spPr>
      </p:pic>
      <p:sp>
        <p:nvSpPr>
          <p:cNvPr id="383"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Autofit/>
          </a:bodyPr>
          <a:p>
            <a:pPr indent="0" defTabSz="914400">
              <a:lnSpc>
                <a:spcPct val="100000"/>
              </a:lnSpc>
              <a:buNone/>
            </a:pPr>
            <a:r>
              <a:rPr lang="en-US" sz="3600" b="1" u="none" strike="noStrike">
                <a:solidFill>
                  <a:srgbClr val="007787"/>
                </a:solidFill>
                <a:uFillTx/>
                <a:latin typeface="Calibri" panose="020F0502020204030204"/>
                <a:ea typeface="Calibri" panose="020F0502020204030204"/>
              </a:rPr>
              <a:t>The Classified Balance Sheet</a:t>
            </a:r>
            <a:br>
              <a:rPr sz="3600"/>
            </a:br>
            <a:r>
              <a:rPr lang="en-US" sz="2800" b="1" u="none" strike="noStrike">
                <a:solidFill>
                  <a:srgbClr val="007787"/>
                </a:solidFill>
                <a:uFillTx/>
                <a:latin typeface="Calibri" panose="020F0502020204030204"/>
                <a:ea typeface="Calibri" panose="020F0502020204030204"/>
              </a:rPr>
              <a:t>Question (Continued)</a:t>
            </a:r>
            <a:endParaRPr lang="en-US" sz="2800" b="0" u="none" strike="noStrike">
              <a:solidFill>
                <a:schemeClr val="dk1"/>
              </a:solidFill>
              <a:uFillTx/>
              <a:latin typeface="Times New Roman" panose="02020603050405020304"/>
            </a:endParaRPr>
          </a:p>
        </p:txBody>
      </p:sp>
      <p:sp>
        <p:nvSpPr>
          <p:cNvPr id="385"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0" u="none" strike="noStrike">
                <a:solidFill>
                  <a:schemeClr val="dk1"/>
                </a:solidFill>
                <a:uFillTx/>
                <a:latin typeface="Calibri" panose="020F0502020204030204"/>
                <a:ea typeface="Calibri" panose="020F0502020204030204"/>
              </a:rPr>
              <a:t>Which of the following is not a long-term liability?</a:t>
            </a:r>
            <a:endParaRPr lang="en-US" sz="2600" b="0" u="none" strike="noStrike">
              <a:solidFill>
                <a:schemeClr val="dk1"/>
              </a:solidFill>
              <a:uFillTx/>
              <a:latin typeface="Times New Roman" panose="02020603050405020304"/>
            </a:endParaRPr>
          </a:p>
          <a:p>
            <a:pPr marL="1087755"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Bonds payable</a:t>
            </a:r>
            <a:endParaRPr lang="en-US" sz="2600" b="0" u="none" strike="noStrike">
              <a:solidFill>
                <a:schemeClr val="dk1"/>
              </a:solidFill>
              <a:uFillTx/>
              <a:latin typeface="Times New Roman" panose="02020603050405020304"/>
            </a:endParaRPr>
          </a:p>
          <a:p>
            <a:pPr marL="1087755"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Current maturities of long-term obligations</a:t>
            </a:r>
            <a:endParaRPr lang="en-US" sz="2600" b="0" u="none" strike="noStrike">
              <a:solidFill>
                <a:schemeClr val="dk1"/>
              </a:solidFill>
              <a:uFillTx/>
              <a:latin typeface="Times New Roman" panose="02020603050405020304"/>
            </a:endParaRPr>
          </a:p>
          <a:p>
            <a:pPr marL="1087755"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Long-term notes payable</a:t>
            </a:r>
            <a:endParaRPr lang="en-US" sz="2600" b="0" u="none" strike="noStrike">
              <a:solidFill>
                <a:schemeClr val="dk1"/>
              </a:solidFill>
              <a:uFillTx/>
              <a:latin typeface="Times New Roman" panose="02020603050405020304"/>
            </a:endParaRPr>
          </a:p>
          <a:p>
            <a:pPr marL="1087755"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Mortgage payable</a:t>
            </a:r>
            <a:endParaRPr lang="en-US" sz="2600" b="0" u="none" strike="noStrike">
              <a:solidFill>
                <a:schemeClr val="dk1"/>
              </a:solidFill>
              <a:uFillTx/>
              <a:latin typeface="Times New Roman" panose="02020603050405020304"/>
            </a:endParaRPr>
          </a:p>
        </p:txBody>
      </p:sp>
      <p:sp>
        <p:nvSpPr>
          <p:cNvPr id="386"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spcBef>
                <a:spcPts val="625"/>
              </a:spcBef>
              <a:buNone/>
            </a:pPr>
            <a:r>
              <a:rPr lang="en-US" sz="4000" b="1" u="none" strike="noStrike">
                <a:solidFill>
                  <a:srgbClr val="007787"/>
                </a:solidFill>
                <a:uFillTx/>
                <a:latin typeface="Calibri" panose="020F0502020204030204"/>
                <a:ea typeface="Calibri" panose="020F0502020204030204"/>
              </a:rPr>
              <a:t>The Classified Balance Sheet</a:t>
            </a:r>
            <a:br>
              <a:rPr sz="4000"/>
            </a:br>
            <a:r>
              <a:rPr lang="en-US" sz="3100" b="1" u="none" strike="noStrike">
                <a:solidFill>
                  <a:srgbClr val="007787"/>
                </a:solidFill>
                <a:uFillTx/>
                <a:latin typeface="Calibri" panose="020F0502020204030204"/>
                <a:ea typeface="Calibri" panose="020F0502020204030204"/>
              </a:rPr>
              <a:t>Answer (Continued)</a:t>
            </a:r>
            <a:endParaRPr lang="en-US" sz="3100" b="0" u="none" strike="noStrike">
              <a:solidFill>
                <a:schemeClr val="dk1"/>
              </a:solidFill>
              <a:uFillTx/>
              <a:latin typeface="Times New Roman" panose="02020603050405020304"/>
            </a:endParaRPr>
          </a:p>
        </p:txBody>
      </p:sp>
      <p:sp>
        <p:nvSpPr>
          <p:cNvPr id="388" name="PlaceHolder 2"/>
          <p:cNvSpPr>
            <a:spLocks noGrp="1"/>
          </p:cNvSpPr>
          <p:nvPr>
            <p:ph/>
          </p:nvPr>
        </p:nvSpPr>
        <p:spPr>
          <a:xfrm>
            <a:off x="304920" y="1752480"/>
            <a:ext cx="8534160" cy="383508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0" u="none" strike="noStrike">
                <a:solidFill>
                  <a:schemeClr val="dk1"/>
                </a:solidFill>
                <a:uFillTx/>
                <a:latin typeface="Calibri" panose="020F0502020204030204"/>
                <a:ea typeface="Calibri" panose="020F0502020204030204"/>
              </a:rPr>
              <a:t>Which of the following is not a long-term liability?</a:t>
            </a:r>
            <a:endParaRPr lang="en-US" sz="2600" b="0" u="none" strike="noStrike">
              <a:solidFill>
                <a:schemeClr val="dk1"/>
              </a:solidFill>
              <a:uFillTx/>
              <a:latin typeface="Times New Roman" panose="02020603050405020304"/>
            </a:endParaRPr>
          </a:p>
          <a:p>
            <a:pPr marL="1087755"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Bonds payable</a:t>
            </a:r>
            <a:endParaRPr lang="en-US" sz="2600" b="0" u="none" strike="noStrike">
              <a:solidFill>
                <a:schemeClr val="dk1"/>
              </a:solidFill>
              <a:uFillTx/>
              <a:latin typeface="Times New Roman" panose="02020603050405020304"/>
            </a:endParaRPr>
          </a:p>
          <a:p>
            <a:pPr marL="1087755" lvl="1" indent="-514350" defTabSz="914400">
              <a:lnSpc>
                <a:spcPct val="100000"/>
              </a:lnSpc>
              <a:spcBef>
                <a:spcPts val="625"/>
              </a:spcBef>
              <a:buClr>
                <a:srgbClr val="911B21"/>
              </a:buClr>
              <a:buFont typeface="Arial" panose="020B0604020202020204"/>
              <a:buAutoNum type="alphaLcPeriod"/>
              <a:tabLst>
                <a:tab pos="0" algn="l"/>
              </a:tabLst>
            </a:pPr>
            <a:r>
              <a:rPr lang="en-US" sz="2800" b="0" u="none" strike="noStrike">
                <a:solidFill>
                  <a:srgbClr val="911621"/>
                </a:solidFill>
                <a:uFillTx/>
                <a:latin typeface="Calibri" panose="020F0502020204030204"/>
                <a:ea typeface="Calibri" panose="020F0502020204030204"/>
              </a:rPr>
              <a:t>Answer: </a:t>
            </a:r>
            <a:r>
              <a:rPr lang="en-US" sz="2600" b="0" u="none" strike="noStrike">
                <a:solidFill>
                  <a:schemeClr val="dk1"/>
                </a:solidFill>
                <a:uFillTx/>
                <a:latin typeface="Calibri" panose="020F0502020204030204"/>
                <a:ea typeface="Calibri" panose="020F0502020204030204"/>
              </a:rPr>
              <a:t>Current maturities of long-term obligations</a:t>
            </a:r>
            <a:endParaRPr lang="en-US" sz="2600" b="0" u="none" strike="noStrike">
              <a:solidFill>
                <a:schemeClr val="dk1"/>
              </a:solidFill>
              <a:uFillTx/>
              <a:latin typeface="Times New Roman" panose="02020603050405020304"/>
            </a:endParaRPr>
          </a:p>
          <a:p>
            <a:pPr marL="1087755"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Long-term notes payable</a:t>
            </a:r>
            <a:endParaRPr lang="en-US" sz="2600" b="0" u="none" strike="noStrike">
              <a:solidFill>
                <a:schemeClr val="dk1"/>
              </a:solidFill>
              <a:uFillTx/>
              <a:latin typeface="Times New Roman" panose="02020603050405020304"/>
            </a:endParaRPr>
          </a:p>
          <a:p>
            <a:pPr marL="1087755"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Mortgage payable</a:t>
            </a:r>
            <a:endParaRPr lang="en-US" sz="2600" b="0" u="none" strike="noStrike">
              <a:solidFill>
                <a:schemeClr val="dk1"/>
              </a:solidFill>
              <a:uFillTx/>
              <a:latin typeface="Times New Roman" panose="02020603050405020304"/>
            </a:endParaRPr>
          </a:p>
        </p:txBody>
      </p:sp>
      <p:sp>
        <p:nvSpPr>
          <p:cNvPr id="389" name="PlaceHolder 3"/>
          <p:cNvSpPr>
            <a:spLocks noGrp="1"/>
          </p:cNvSpPr>
          <p:nvPr>
            <p:ph/>
          </p:nvPr>
        </p:nvSpPr>
        <p:spPr>
          <a:xfrm>
            <a:off x="389520" y="6426360"/>
            <a:ext cx="609120" cy="3045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IN" sz="1200" b="0" u="none" strike="noStrike">
                <a:solidFill>
                  <a:schemeClr val="dk1"/>
                </a:solidFill>
                <a:uFillTx/>
                <a:latin typeface="Calibri" panose="020F0502020204030204"/>
              </a:rPr>
              <a:t>L</a:t>
            </a:r>
            <a:r>
              <a:rPr lang="en-IN" sz="100" b="0" u="none" strike="noStrike">
                <a:solidFill>
                  <a:schemeClr val="dk1"/>
                </a:solidFill>
                <a:uFillTx/>
                <a:latin typeface="Calibri" panose="020F0502020204030204"/>
              </a:rPr>
              <a:t> </a:t>
            </a:r>
            <a:r>
              <a:rPr lang="en-IN"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Steps in Preparing a Worksheet</a:t>
            </a:r>
            <a:br>
              <a:rPr sz="4000"/>
            </a:br>
            <a:r>
              <a:rPr lang="en-US" sz="3100" b="1" u="none" strike="noStrike">
                <a:solidFill>
                  <a:srgbClr val="007787"/>
                </a:solidFill>
                <a:uFillTx/>
                <a:latin typeface="Calibri" panose="020F0502020204030204"/>
                <a:ea typeface="Calibri" panose="020F0502020204030204"/>
              </a:rPr>
              <a:t>Enter the Adjustments in the Adjustments Columns</a:t>
            </a:r>
            <a:endParaRPr lang="en-US" sz="3100" b="0" u="none" strike="noStrike">
              <a:solidFill>
                <a:schemeClr val="dk1"/>
              </a:solidFill>
              <a:uFillTx/>
              <a:latin typeface="Times New Roman" panose="02020603050405020304"/>
            </a:endParaRPr>
          </a:p>
        </p:txBody>
      </p:sp>
      <p:pic>
        <p:nvPicPr>
          <p:cNvPr id="175" name="Picture Placeholder 13" descr="A worksheet format depicts the steps in preparing Trial Balance and Adjustments. There are 3 columns displayed, the first column displays the Account Titles, and the other columns display the debit and credit amounts of Trial Balance and Adjustments. The second and third columns are further divided into two sub-columns labeled Debit and Credit, respectively. The selected accounts and their respective credit and debit amounts are, Cash: Trial balance, 15,200 debit. Supplies: Trial balance, 2,500 debit; Adjustments, 1,500 credit. Prepaid Insurance: Trial balance, 600 debit; Adjustments, 50 credit. Equipment: Trial balance, 5,000 debit. Notes Payable: Trial balance, 5,000 credit. Accounts Payable: Trial balance, 2,500 credit. Unearned Service Revenue: Trial balance, 1,200 credit; Adjustments, 400 debit. Common Stock: Trial balance, 10,000 credit. Dividends: Trial balance, 500 debit. Service Revenue: Trial balance, 10,000 credit; Adjustments, 400 credit and 200 credit. Salaries and Wages Expenses: Trial balance, 4,000 debit; Adjustments, 1,200 debit. Rent Expense: Trial balance, 900 debit. The totaled amount of Trial balance’s debit is 28,700 and credit is 28,700. Supplies Expense: Adjustments, 1,500 debit. Insurance Expense: Adjustments, 50 debit. Accumulated Depreciation: Adjustments, 40 credit. Depreciation Expense: Adjustments, 40 debit. Accounts Receivable: Adjustments, 200 debit. Interest Expense: Adjustments, 50 debit. Interest Payable: Adjustments, 50 credit. Salaries and wages payable: Adjustments, 1,200. The totaled amount of Adjustments’ debit is 3,440 and credit is 3,440. Both total amounts for debit and credit are equal."/>
          <p:cNvPicPr/>
          <p:nvPr/>
        </p:nvPicPr>
        <p:blipFill>
          <a:blip r:embed="rId1"/>
          <a:stretch>
            <a:fillRect/>
          </a:stretch>
        </p:blipFill>
        <p:spPr>
          <a:xfrm>
            <a:off x="2865600" y="1611000"/>
            <a:ext cx="3412440" cy="4578840"/>
          </a:xfrm>
          <a:prstGeom prst="rect">
            <a:avLst/>
          </a:prstGeom>
          <a:ln w="0">
            <a:noFill/>
          </a:ln>
        </p:spPr>
      </p:pic>
      <p:sp>
        <p:nvSpPr>
          <p:cNvPr id="176"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Stockholders’ (Owners’) Equity</a:t>
            </a:r>
            <a:endParaRPr lang="en-US" sz="3600" b="0" u="none" strike="noStrike">
              <a:solidFill>
                <a:schemeClr val="dk1"/>
              </a:solidFill>
              <a:uFillTx/>
              <a:latin typeface="Times New Roman" panose="02020603050405020304"/>
            </a:endParaRPr>
          </a:p>
        </p:txBody>
      </p:sp>
      <p:sp>
        <p:nvSpPr>
          <p:cNvPr id="391" name="PlaceHolder 2"/>
          <p:cNvSpPr>
            <a:spLocks noGrp="1"/>
          </p:cNvSpPr>
          <p:nvPr>
            <p:ph/>
          </p:nvPr>
        </p:nvSpPr>
        <p:spPr>
          <a:xfrm>
            <a:off x="304920" y="1752480"/>
            <a:ext cx="8534160" cy="1447560"/>
          </a:xfrm>
          <a:prstGeom prst="rect">
            <a:avLst/>
          </a:prstGeom>
          <a:noFill/>
          <a:ln w="0">
            <a:noFill/>
          </a:ln>
        </p:spPr>
        <p:txBody>
          <a:bodyPr lIns="90000" tIns="45000" rIns="90000" bIns="45000" anchor="t">
            <a:noAutofit/>
          </a:bodyPr>
          <a:p>
            <a:pPr marL="457200" lvl="1" indent="-457200"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Proprietorship - one capital account. </a:t>
            </a:r>
            <a:endParaRPr lang="en-US" sz="28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Partnership - capital account for each partner. </a:t>
            </a:r>
            <a:endParaRPr lang="en-US" sz="28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pPr>
            <a:r>
              <a:rPr lang="en-US" sz="2800" b="0" u="none" strike="noStrike">
                <a:solidFill>
                  <a:srgbClr val="000000"/>
                </a:solidFill>
                <a:uFillTx/>
                <a:latin typeface="Calibri" panose="020F0502020204030204"/>
                <a:ea typeface="Calibri" panose="020F0502020204030204"/>
              </a:rPr>
              <a:t>Corporation - Common Stock and Retained Earnings.</a:t>
            </a:r>
            <a:endParaRPr lang="en-US" sz="2800" b="0" u="none" strike="noStrike">
              <a:solidFill>
                <a:schemeClr val="dk1"/>
              </a:solidFill>
              <a:uFillTx/>
              <a:latin typeface="Times New Roman" panose="02020603050405020304"/>
            </a:endParaRPr>
          </a:p>
        </p:txBody>
      </p:sp>
      <p:pic>
        <p:nvPicPr>
          <p:cNvPr id="392" name="Picture Placeholder 13" descr="A statement displays a three-line heading consisting of the name of the company, Nordstrom, Incorporated; the type of statement, Balance Sheet (partial); and the unit of amount (in thousands). There are 2 columns. The first column displays the account names and the second column displaying respective amounts. This illustration displays the section, stockholders’ equity, is displayed in the first column. The following account names are listed in this section slightly indented with the respective amounts listed in the numeric column: Common stock, 271,331 shares, $685,934; Retained earnings, 1,406,747.  The amounts are totaled as $2,092,681, and the label appears in the first column as: Total stockholders’ equity, $2,092,681."/>
          <p:cNvPicPr/>
          <p:nvPr/>
        </p:nvPicPr>
        <p:blipFill>
          <a:blip r:embed="rId1"/>
          <a:stretch>
            <a:fillRect/>
          </a:stretch>
        </p:blipFill>
        <p:spPr>
          <a:xfrm>
            <a:off x="627120" y="3441240"/>
            <a:ext cx="7889400" cy="2140560"/>
          </a:xfrm>
          <a:prstGeom prst="rect">
            <a:avLst/>
          </a:prstGeom>
          <a:ln w="0">
            <a:noFill/>
          </a:ln>
        </p:spPr>
      </p:pic>
      <p:sp>
        <p:nvSpPr>
          <p:cNvPr id="393"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DO IT! 4: Balance Sheet Classifications</a:t>
            </a:r>
            <a:endParaRPr lang="en-US" sz="3600" b="0" u="none" strike="noStrike">
              <a:solidFill>
                <a:schemeClr val="dk1"/>
              </a:solidFill>
              <a:uFillTx/>
              <a:latin typeface="Times New Roman" panose="02020603050405020304"/>
            </a:endParaRPr>
          </a:p>
        </p:txBody>
      </p:sp>
      <p:sp>
        <p:nvSpPr>
          <p:cNvPr id="395" name="PlaceHolder 2"/>
          <p:cNvSpPr>
            <a:spLocks noGrp="1"/>
          </p:cNvSpPr>
          <p:nvPr>
            <p:ph/>
          </p:nvPr>
        </p:nvSpPr>
        <p:spPr>
          <a:xfrm>
            <a:off x="304920" y="1752480"/>
            <a:ext cx="8534160" cy="63288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000" b="0" u="none" strike="noStrike">
                <a:solidFill>
                  <a:schemeClr val="dk1"/>
                </a:solidFill>
                <a:uFillTx/>
                <a:latin typeface="Calibri" panose="020F0502020204030204"/>
                <a:ea typeface="Calibri" panose="020F0502020204030204"/>
              </a:rPr>
              <a:t>The following accounts were taken from the financial statements of Callahan Company.</a:t>
            </a:r>
            <a:endParaRPr lang="en-US" sz="2000" b="0" u="none" strike="noStrike">
              <a:solidFill>
                <a:schemeClr val="dk1"/>
              </a:solidFill>
              <a:uFillTx/>
              <a:latin typeface="Times New Roman" panose="02020603050405020304"/>
            </a:endParaRPr>
          </a:p>
        </p:txBody>
      </p:sp>
      <p:pic>
        <p:nvPicPr>
          <p:cNvPr id="396" name="Picture Placeholder 14" descr="A table with two columns displays a list of accounts. The following accounts are in the first column, Salaries and wage payable, Service revenue, Interest payable, Goodwill, Debt investments (short-term), and Mortgage payable (due in 3 years). The following accounts are in the second column, Stock investments (long-term), Equipment, Accumulated depreciation equipment, Depreciation expense, Common stock, and Unearned service revenue."/>
          <p:cNvPicPr/>
          <p:nvPr/>
        </p:nvPicPr>
        <p:blipFill>
          <a:blip r:embed="rId1"/>
          <a:stretch>
            <a:fillRect/>
          </a:stretch>
        </p:blipFill>
        <p:spPr>
          <a:xfrm>
            <a:off x="1342440" y="2444760"/>
            <a:ext cx="6500520" cy="1456200"/>
          </a:xfrm>
          <a:prstGeom prst="rect">
            <a:avLst/>
          </a:prstGeom>
          <a:ln w="0">
            <a:noFill/>
          </a:ln>
        </p:spPr>
      </p:pic>
      <p:sp>
        <p:nvSpPr>
          <p:cNvPr id="397" name="PlaceHolder 3"/>
          <p:cNvSpPr>
            <a:spLocks noGrp="1"/>
          </p:cNvSpPr>
          <p:nvPr>
            <p:ph/>
          </p:nvPr>
        </p:nvSpPr>
        <p:spPr>
          <a:xfrm>
            <a:off x="304920" y="3931560"/>
            <a:ext cx="8534160" cy="75060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000" b="0" u="none" strike="noStrike">
                <a:solidFill>
                  <a:schemeClr val="dk1"/>
                </a:solidFill>
                <a:uFillTx/>
                <a:latin typeface="Calibri" panose="020F0502020204030204"/>
                <a:ea typeface="Calibri" panose="020F0502020204030204"/>
              </a:rPr>
              <a:t>Match each of the following accounts to its proper balance sheet classification, shown below. If the item would not appear on a balance sheet, use “NA.”</a:t>
            </a:r>
            <a:endParaRPr lang="en-US" sz="2000" b="0" u="none" strike="noStrike">
              <a:solidFill>
                <a:schemeClr val="dk1"/>
              </a:solidFill>
              <a:uFillTx/>
              <a:latin typeface="Times New Roman" panose="02020603050405020304"/>
            </a:endParaRPr>
          </a:p>
        </p:txBody>
      </p:sp>
      <p:graphicFrame>
        <p:nvGraphicFramePr>
          <p:cNvPr id="398" name="Table Placeholder 13"/>
          <p:cNvGraphicFramePr/>
          <p:nvPr/>
        </p:nvGraphicFramePr>
        <p:xfrm>
          <a:off x="1506240" y="4754520"/>
          <a:ext cx="6189480" cy="1483200"/>
        </p:xfrm>
        <a:graphic>
          <a:graphicData uri="http://schemas.openxmlformats.org/drawingml/2006/table">
            <a:tbl>
              <a:tblPr/>
              <a:tblGrid>
                <a:gridCol w="3583440"/>
                <a:gridCol w="2606040"/>
              </a:tblGrid>
              <a:tr h="330840">
                <a:tc>
                  <a:txBody>
                    <a:bodyPr>
                      <a:spAutoFit/>
                    </a:bodyPr>
                    <a:p>
                      <a:pPr defTabSz="914400">
                        <a:lnSpc>
                          <a:spcPct val="100000"/>
                        </a:lnSpc>
                      </a:pPr>
                      <a:r>
                        <a:rPr lang="en-US" sz="1800" b="0" u="none" strike="noStrike">
                          <a:solidFill>
                            <a:schemeClr val="dk1"/>
                          </a:solidFill>
                          <a:uFillTx/>
                          <a:latin typeface="Calibri" panose="020F0502020204030204"/>
                        </a:rPr>
                        <a:t>Current assets (CA)</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12240">
                      <a:noFill/>
                      <a:prstDash val="solid"/>
                    </a:lnT>
                    <a:lnB w="38160">
                      <a:no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Current liabilities (CL)</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12240">
                      <a:noFill/>
                      <a:prstDash val="solid"/>
                    </a:lnT>
                    <a:lnB w="38160">
                      <a:noFill/>
                      <a:prstDash val="solid"/>
                    </a:lnB>
                    <a:noFill/>
                  </a:tcPr>
                </a:tc>
              </a:tr>
              <a:tr h="330840">
                <a:tc>
                  <a:txBody>
                    <a:bodyPr>
                      <a:spAutoFit/>
                    </a:bodyPr>
                    <a:p>
                      <a:pPr defTabSz="914400">
                        <a:lnSpc>
                          <a:spcPct val="100000"/>
                        </a:lnSpc>
                      </a:pPr>
                      <a:r>
                        <a:rPr lang="en-US" sz="1800" b="0" u="none" strike="noStrike">
                          <a:solidFill>
                            <a:schemeClr val="dk1"/>
                          </a:solidFill>
                          <a:uFillTx/>
                          <a:latin typeface="Calibri" panose="020F0502020204030204"/>
                        </a:rPr>
                        <a:t>Long-term investments (LTI) </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38160">
                      <a:noFill/>
                      <a:prstDash val="solid"/>
                    </a:lnT>
                    <a:lnB w="12240">
                      <a:no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Long-term liabilities (LTL)</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38160">
                      <a:noFill/>
                      <a:prstDash val="solid"/>
                    </a:lnT>
                    <a:lnB w="12240">
                      <a:noFill/>
                      <a:prstDash val="solid"/>
                    </a:lnB>
                    <a:noFill/>
                  </a:tcPr>
                </a:tc>
              </a:tr>
              <a:tr h="330840">
                <a:tc>
                  <a:txBody>
                    <a:bodyPr>
                      <a:spAutoFit/>
                    </a:bodyPr>
                    <a:p>
                      <a:pPr defTabSz="914400">
                        <a:lnSpc>
                          <a:spcPct val="100000"/>
                        </a:lnSpc>
                      </a:pPr>
                      <a:r>
                        <a:rPr lang="en-US" sz="1800" b="0" u="none" strike="noStrike">
                          <a:solidFill>
                            <a:schemeClr val="dk1"/>
                          </a:solidFill>
                          <a:uFillTx/>
                          <a:latin typeface="Calibri" panose="020F0502020204030204"/>
                        </a:rPr>
                        <a:t>Property, plant, and equipment (PPE) </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12240">
                      <a:noFill/>
                      <a:prstDash val="solid"/>
                    </a:lnT>
                    <a:lnB w="12240">
                      <a:no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Stockholders’ equity (SE)</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12240">
                      <a:noFill/>
                      <a:prstDash val="solid"/>
                    </a:lnT>
                    <a:lnB w="12240">
                      <a:noFill/>
                      <a:prstDash val="solid"/>
                    </a:lnB>
                    <a:noFill/>
                  </a:tcPr>
                </a:tc>
              </a:tr>
              <a:tr h="330840">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Intangible assets (IA)</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12240">
                      <a:noFill/>
                      <a:prstDash val="solid"/>
                    </a:lnT>
                    <a:lnB w="12240">
                      <a:noFill/>
                      <a:prstDash val="solid"/>
                    </a:lnB>
                    <a:noFill/>
                  </a:tcPr>
                </a:tc>
                <a:tc>
                  <a:txBody>
                    <a:bodyPr>
                      <a:spAutoFit/>
                    </a:bodyPr>
                    <a:p>
                      <a:endParaRPr lang="en-IN" sz="1800" b="0" u="none" strike="noStrike">
                        <a:solidFill>
                          <a:schemeClr val="lt1"/>
                        </a:solidFill>
                        <a:uFillTx/>
                        <a:latin typeface="Calibri" panose="020F0502020204030204"/>
                      </a:endParaRPr>
                    </a:p>
                  </a:txBody>
                  <a:tcPr marL="27360" marR="27360" anchor="t">
                    <a:lnL w="12240">
                      <a:noFill/>
                      <a:prstDash val="solid"/>
                    </a:lnL>
                    <a:lnR w="12240">
                      <a:noFill/>
                      <a:prstDash val="solid"/>
                    </a:lnR>
                    <a:lnT w="12240">
                      <a:noFill/>
                      <a:prstDash val="solid"/>
                    </a:lnT>
                    <a:lnB w="12240">
                      <a:noFill/>
                      <a:prstDash val="solid"/>
                    </a:lnB>
                    <a:noFill/>
                  </a:tcPr>
                </a:tc>
              </a:tr>
            </a:tbl>
          </a:graphicData>
        </a:graphic>
      </p:graphicFrame>
      <p:sp>
        <p:nvSpPr>
          <p:cNvPr id="399" name="PlaceHolder 4"/>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a:bodyPr>
          <a:p>
            <a:pPr indent="0" defTabSz="914400">
              <a:lnSpc>
                <a:spcPct val="90000"/>
              </a:lnSpc>
              <a:buNone/>
            </a:pPr>
            <a:r>
              <a:rPr lang="en-US" sz="3600" b="1" u="none" strike="noStrike">
                <a:solidFill>
                  <a:srgbClr val="007787"/>
                </a:solidFill>
                <a:uFillTx/>
                <a:latin typeface="Calibri" panose="020F0502020204030204"/>
                <a:ea typeface="Calibri" panose="020F0502020204030204"/>
              </a:rPr>
              <a:t>DO IT! 4: Balance Sheet Classifications</a:t>
            </a:r>
            <a:br>
              <a:rPr sz="3600"/>
            </a:br>
            <a:r>
              <a:rPr lang="en-US" sz="2800" b="1" u="none" strike="noStrike">
                <a:solidFill>
                  <a:srgbClr val="007787"/>
                </a:solidFill>
                <a:uFillTx/>
                <a:latin typeface="Calibri" panose="020F0502020204030204"/>
                <a:ea typeface="Calibri" panose="020F0502020204030204"/>
              </a:rPr>
              <a:t>Solution</a:t>
            </a:r>
            <a:endParaRPr lang="en-US" sz="2800" b="0" u="none" strike="noStrike">
              <a:solidFill>
                <a:schemeClr val="dk1"/>
              </a:solidFill>
              <a:uFillTx/>
              <a:latin typeface="Times New Roman" panose="02020603050405020304"/>
            </a:endParaRPr>
          </a:p>
        </p:txBody>
      </p:sp>
      <p:sp>
        <p:nvSpPr>
          <p:cNvPr id="401" name="PlaceHolder 2"/>
          <p:cNvSpPr>
            <a:spLocks noGrp="1"/>
          </p:cNvSpPr>
          <p:nvPr>
            <p:ph/>
          </p:nvPr>
        </p:nvSpPr>
        <p:spPr>
          <a:xfrm>
            <a:off x="304920" y="1752480"/>
            <a:ext cx="8534160" cy="144756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000" b="0" u="none" strike="noStrike">
                <a:solidFill>
                  <a:schemeClr val="dk1"/>
                </a:solidFill>
                <a:uFillTx/>
                <a:latin typeface="Calibri" panose="020F0502020204030204"/>
                <a:ea typeface="Calibri" panose="020F0502020204030204"/>
              </a:rPr>
              <a:t>The following accounts were taken from the financial statements of Callahan Company.</a:t>
            </a:r>
            <a:endParaRPr lang="en-US" sz="2000" b="0" u="none" strike="noStrike">
              <a:solidFill>
                <a:schemeClr val="dk1"/>
              </a:solidFill>
              <a:uFillTx/>
              <a:latin typeface="Times New Roman" panose="02020603050405020304"/>
            </a:endParaRPr>
          </a:p>
        </p:txBody>
      </p:sp>
      <p:pic>
        <p:nvPicPr>
          <p:cNvPr id="402" name="Picture Placeholder 14" descr="A table with two columns displays a list of accounts and respective labels. The following accounts and respective labels are in the first column: Salaries and wage payable, Current Liabilities; Service revenue, N A; Interest payable, Current Liabilities; Goodwill, Intangible Assets; Debt investments (short-term), Current Liabilities; and Mortgage payable (due in 3 years), Long-term Liabilities. The following accounts are in the second column: Stock investments (long-term), Long-term Investments; Equipment, Property, plant, and equipment; Accumulated depreciation equipment, Property, plant, and equipment; Depreciation expense, N A; Common stock, Stockholders’ equity; and Unearned service revenue, Current Liabilities."/>
          <p:cNvPicPr/>
          <p:nvPr/>
        </p:nvPicPr>
        <p:blipFill>
          <a:blip r:embed="rId1"/>
          <a:stretch>
            <a:fillRect/>
          </a:stretch>
        </p:blipFill>
        <p:spPr>
          <a:xfrm>
            <a:off x="1434960" y="2362320"/>
            <a:ext cx="6273720" cy="1492560"/>
          </a:xfrm>
          <a:prstGeom prst="rect">
            <a:avLst/>
          </a:prstGeom>
          <a:ln w="0">
            <a:noFill/>
          </a:ln>
        </p:spPr>
      </p:pic>
      <p:sp>
        <p:nvSpPr>
          <p:cNvPr id="403" name="PlaceHolder 3"/>
          <p:cNvSpPr>
            <a:spLocks noGrp="1"/>
          </p:cNvSpPr>
          <p:nvPr>
            <p:ph/>
          </p:nvPr>
        </p:nvSpPr>
        <p:spPr>
          <a:xfrm>
            <a:off x="304920" y="3941280"/>
            <a:ext cx="8534160" cy="70380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000" b="0" u="none" strike="noStrike">
                <a:solidFill>
                  <a:schemeClr val="dk1"/>
                </a:solidFill>
                <a:uFillTx/>
                <a:latin typeface="Calibri" panose="020F0502020204030204"/>
                <a:ea typeface="Calibri" panose="020F0502020204030204"/>
              </a:rPr>
              <a:t>Match each of the following accounts to its proper balance sheet classification, shown below. If the item would not appear on a balance sheet, use “NA.”</a:t>
            </a:r>
            <a:endParaRPr lang="en-US" sz="2000" b="0" u="none" strike="noStrike">
              <a:solidFill>
                <a:schemeClr val="dk1"/>
              </a:solidFill>
              <a:uFillTx/>
              <a:latin typeface="Times New Roman" panose="02020603050405020304"/>
            </a:endParaRPr>
          </a:p>
        </p:txBody>
      </p:sp>
      <p:graphicFrame>
        <p:nvGraphicFramePr>
          <p:cNvPr id="404" name="Table Placeholder 13"/>
          <p:cNvGraphicFramePr/>
          <p:nvPr/>
        </p:nvGraphicFramePr>
        <p:xfrm>
          <a:off x="1606680" y="4733640"/>
          <a:ext cx="6189480" cy="1483200"/>
        </p:xfrm>
        <a:graphic>
          <a:graphicData uri="http://schemas.openxmlformats.org/drawingml/2006/table">
            <a:tbl>
              <a:tblPr/>
              <a:tblGrid>
                <a:gridCol w="3583440"/>
                <a:gridCol w="2606040"/>
              </a:tblGrid>
              <a:tr h="370800">
                <a:tc>
                  <a:txBody>
                    <a:bodyPr>
                      <a:spAutoFit/>
                    </a:bodyPr>
                    <a:p>
                      <a:pPr defTabSz="914400">
                        <a:lnSpc>
                          <a:spcPct val="100000"/>
                        </a:lnSpc>
                      </a:pPr>
                      <a:r>
                        <a:rPr lang="en-US" sz="1800" b="0" u="none" strike="noStrike">
                          <a:solidFill>
                            <a:schemeClr val="dk1"/>
                          </a:solidFill>
                          <a:uFillTx/>
                          <a:latin typeface="Calibri" panose="020F0502020204030204"/>
                        </a:rPr>
                        <a:t>Current assets (CA)</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12240">
                      <a:noFill/>
                      <a:prstDash val="solid"/>
                    </a:lnT>
                    <a:lnB w="38160">
                      <a:no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Current liabilities (CL)</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12240">
                      <a:noFill/>
                      <a:prstDash val="solid"/>
                    </a:lnT>
                    <a:lnB w="38160">
                      <a:noFill/>
                      <a:prstDash val="solid"/>
                    </a:lnB>
                    <a:noFill/>
                  </a:tcPr>
                </a:tc>
              </a:tr>
              <a:tr h="370800">
                <a:tc>
                  <a:txBody>
                    <a:bodyPr>
                      <a:spAutoFit/>
                    </a:bodyPr>
                    <a:p>
                      <a:pPr defTabSz="914400">
                        <a:lnSpc>
                          <a:spcPct val="100000"/>
                        </a:lnSpc>
                      </a:pPr>
                      <a:r>
                        <a:rPr lang="en-US" sz="1800" b="0" u="none" strike="noStrike">
                          <a:solidFill>
                            <a:schemeClr val="dk1"/>
                          </a:solidFill>
                          <a:uFillTx/>
                          <a:latin typeface="Calibri" panose="020F0502020204030204"/>
                        </a:rPr>
                        <a:t>Long-term investments (LTI) </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38160">
                      <a:noFill/>
                      <a:prstDash val="solid"/>
                    </a:lnT>
                    <a:lnB w="12240">
                      <a:no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Long-term liabilities (LTL)</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38160">
                      <a:noFill/>
                      <a:prstDash val="solid"/>
                    </a:lnT>
                    <a:lnB w="12240">
                      <a:noFill/>
                      <a:prstDash val="solid"/>
                    </a:lnB>
                    <a:noFill/>
                  </a:tcPr>
                </a:tc>
              </a:tr>
              <a:tr h="370800">
                <a:tc>
                  <a:txBody>
                    <a:bodyPr>
                      <a:spAutoFit/>
                    </a:bodyPr>
                    <a:p>
                      <a:pPr defTabSz="914400">
                        <a:lnSpc>
                          <a:spcPct val="100000"/>
                        </a:lnSpc>
                      </a:pPr>
                      <a:r>
                        <a:rPr lang="en-US" sz="1800" b="0" u="none" strike="noStrike">
                          <a:solidFill>
                            <a:schemeClr val="dk1"/>
                          </a:solidFill>
                          <a:uFillTx/>
                          <a:latin typeface="Calibri" panose="020F0502020204030204"/>
                        </a:rPr>
                        <a:t>Property, plant, and equipment (PPE) </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12240">
                      <a:noFill/>
                      <a:prstDash val="solid"/>
                    </a:lnT>
                    <a:lnB w="12240">
                      <a:noFill/>
                      <a:prstDash val="solid"/>
                    </a:lnB>
                    <a:noFill/>
                  </a:tcPr>
                </a:tc>
                <a:tc>
                  <a:txBody>
                    <a:bodyPr>
                      <a:spAutoFit/>
                    </a:bodyPr>
                    <a:p>
                      <a:pPr algn="r" defTabSz="914400">
                        <a:lnSpc>
                          <a:spcPct val="100000"/>
                        </a:lnSpc>
                      </a:pPr>
                      <a:r>
                        <a:rPr lang="en-US" sz="1800" b="0" u="none" strike="noStrike">
                          <a:solidFill>
                            <a:schemeClr val="dk1"/>
                          </a:solidFill>
                          <a:uFillTx/>
                          <a:latin typeface="Calibri" panose="020F0502020204030204"/>
                        </a:rPr>
                        <a:t>Stockholders’ equity (SE)</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12240">
                      <a:noFill/>
                      <a:prstDash val="solid"/>
                    </a:lnT>
                    <a:lnB w="12240">
                      <a:noFill/>
                      <a:prstDash val="solid"/>
                    </a:lnB>
                    <a:noFill/>
                  </a:tcPr>
                </a:tc>
              </a:tr>
              <a:tr h="370800">
                <a:tc>
                  <a:txBody>
                    <a:bodyPr>
                      <a:spAutoFit/>
                    </a:bodyPr>
                    <a:p>
                      <a:pPr defTabSz="914400">
                        <a:lnSpc>
                          <a:spcPct val="100000"/>
                        </a:lnSpc>
                        <a:tabLst>
                          <a:tab pos="0" algn="l"/>
                        </a:tabLst>
                      </a:pPr>
                      <a:r>
                        <a:rPr lang="en-US" sz="1800" b="0" u="none" strike="noStrike">
                          <a:solidFill>
                            <a:schemeClr val="dk1"/>
                          </a:solidFill>
                          <a:uFillTx/>
                          <a:latin typeface="Calibri" panose="020F0502020204030204"/>
                        </a:rPr>
                        <a:t>Intangible assets (IA)</a:t>
                      </a:r>
                      <a:endParaRPr lang="en-US" sz="1800" b="0" u="none" strike="noStrike">
                        <a:solidFill>
                          <a:srgbClr val="000000"/>
                        </a:solidFill>
                        <a:uFillTx/>
                        <a:latin typeface="Arial" panose="020B0604020202020204"/>
                      </a:endParaRPr>
                    </a:p>
                  </a:txBody>
                  <a:tcPr marL="27360" marR="27360" anchor="t">
                    <a:lnL w="12240">
                      <a:noFill/>
                      <a:prstDash val="solid"/>
                    </a:lnL>
                    <a:lnR w="12240">
                      <a:noFill/>
                      <a:prstDash val="solid"/>
                    </a:lnR>
                    <a:lnT w="12240">
                      <a:noFill/>
                      <a:prstDash val="solid"/>
                    </a:lnT>
                    <a:lnB w="12240">
                      <a:noFill/>
                      <a:prstDash val="solid"/>
                    </a:lnB>
                    <a:noFill/>
                  </a:tcPr>
                </a:tc>
                <a:tc>
                  <a:txBody>
                    <a:bodyPr>
                      <a:spAutoFit/>
                    </a:bodyPr>
                    <a:p>
                      <a:endParaRPr lang="en-IN" sz="1800" b="0" u="none" strike="noStrike">
                        <a:solidFill>
                          <a:schemeClr val="lt1"/>
                        </a:solidFill>
                        <a:uFillTx/>
                        <a:latin typeface="Calibri" panose="020F0502020204030204"/>
                      </a:endParaRPr>
                    </a:p>
                  </a:txBody>
                  <a:tcPr marL="27360" marR="27360" anchor="t">
                    <a:lnL w="12240">
                      <a:noFill/>
                      <a:prstDash val="solid"/>
                    </a:lnL>
                    <a:lnR w="12240">
                      <a:noFill/>
                      <a:prstDash val="solid"/>
                    </a:lnR>
                    <a:lnT w="12240">
                      <a:noFill/>
                      <a:prstDash val="solid"/>
                    </a:lnT>
                    <a:lnB w="12240">
                      <a:noFill/>
                      <a:prstDash val="solid"/>
                    </a:lnB>
                    <a:noFill/>
                  </a:tcPr>
                </a:tc>
              </a:tr>
            </a:tbl>
          </a:graphicData>
        </a:graphic>
      </p:graphicFrame>
      <p:sp>
        <p:nvSpPr>
          <p:cNvPr id="405" name="PlaceHolder 4"/>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4</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0" y="457200"/>
            <a:ext cx="9143640" cy="1151280"/>
          </a:xfrm>
          <a:prstGeom prst="rect">
            <a:avLst/>
          </a:prstGeom>
          <a:solidFill>
            <a:srgbClr val="E2F3F8"/>
          </a:solidFill>
          <a:ln w="0">
            <a:noFill/>
          </a:ln>
        </p:spPr>
        <p:txBody>
          <a:bodyPr lIns="91440" tIns="45720" rIns="91440" bIns="45720" anchor="t">
            <a:noAutofit/>
          </a:bodyPr>
          <a:p>
            <a:pPr indent="0" defTabSz="914400">
              <a:lnSpc>
                <a:spcPct val="100000"/>
              </a:lnSpc>
              <a:buNone/>
            </a:pPr>
            <a:r>
              <a:rPr lang="en-US" sz="3600" b="1" u="none" strike="noStrike">
                <a:solidFill>
                  <a:srgbClr val="911621"/>
                </a:solidFill>
                <a:uFillTx/>
                <a:latin typeface="Calibri" panose="020F0502020204030204"/>
                <a:ea typeface="Calibri" panose="020F0502020204030204"/>
              </a:rPr>
              <a:t>LEARNING OBJECTIVE 5</a:t>
            </a:r>
            <a:br>
              <a:rPr sz="3600"/>
            </a:br>
            <a:r>
              <a:rPr lang="en-US" sz="3600" b="1" u="none" strike="noStrike">
                <a:solidFill>
                  <a:schemeClr val="dk1"/>
                </a:solidFill>
                <a:uFillTx/>
                <a:latin typeface="Calibri" panose="020F0502020204030204"/>
                <a:ea typeface="Calibri" panose="020F0502020204030204"/>
              </a:rPr>
              <a:t>Appendix 4A: Prepare Reversing Entries</a:t>
            </a:r>
            <a:endParaRPr lang="en-US" sz="3600" b="0" u="none" strike="noStrike">
              <a:solidFill>
                <a:schemeClr val="dk1"/>
              </a:solidFill>
              <a:uFillTx/>
              <a:latin typeface="Times New Roman" panose="02020603050405020304"/>
            </a:endParaRPr>
          </a:p>
        </p:txBody>
      </p:sp>
      <p:sp>
        <p:nvSpPr>
          <p:cNvPr id="407" name="PlaceHolder 2"/>
          <p:cNvSpPr>
            <a:spLocks noGrp="1"/>
          </p:cNvSpPr>
          <p:nvPr>
            <p:ph/>
          </p:nvPr>
        </p:nvSpPr>
        <p:spPr>
          <a:xfrm>
            <a:off x="304920" y="1752480"/>
            <a:ext cx="8534160" cy="449532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1" u="none" strike="noStrike">
                <a:solidFill>
                  <a:schemeClr val="dk1"/>
                </a:solidFill>
                <a:uFillTx/>
                <a:latin typeface="Calibri" panose="020F0502020204030204"/>
                <a:ea typeface="Calibri" panose="020F0502020204030204"/>
              </a:rPr>
              <a:t>Reversing Entries</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tabLst>
                <a:tab pos="0" algn="l"/>
              </a:tabLst>
            </a:pPr>
            <a:r>
              <a:rPr lang="en-US" sz="2600" b="0" u="none" strike="noStrike">
                <a:solidFill>
                  <a:srgbClr val="000000"/>
                </a:solidFill>
                <a:uFillTx/>
                <a:latin typeface="Calibri" panose="020F0502020204030204"/>
                <a:ea typeface="Calibri" panose="020F0502020204030204"/>
              </a:rPr>
              <a:t>It is often helpful to reverse some of the adjusting entries before recording the regular transactions of the next period.</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tabLst>
                <a:tab pos="0" algn="l"/>
              </a:tabLst>
            </a:pPr>
            <a:r>
              <a:rPr lang="en-US" sz="2600" b="0" u="none" strike="noStrike">
                <a:solidFill>
                  <a:srgbClr val="000000"/>
                </a:solidFill>
                <a:uFillTx/>
                <a:latin typeface="Calibri" panose="020F0502020204030204"/>
                <a:ea typeface="Calibri" panose="020F0502020204030204"/>
              </a:rPr>
              <a:t>Companies make a reversing entry at the beginning of the next accounting period.</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tabLst>
                <a:tab pos="0" algn="l"/>
              </a:tabLst>
            </a:pPr>
            <a:r>
              <a:rPr lang="en-US" sz="2600" b="0" u="none" strike="noStrike">
                <a:solidFill>
                  <a:srgbClr val="000000"/>
                </a:solidFill>
                <a:uFillTx/>
                <a:latin typeface="Calibri" panose="020F0502020204030204"/>
                <a:ea typeface="Calibri" panose="020F0502020204030204"/>
              </a:rPr>
              <a:t>Each reversing entry is the exact opposite of the adjusting entry made in the previous period.</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tabLst>
                <a:tab pos="0" algn="l"/>
              </a:tabLst>
            </a:pPr>
            <a:r>
              <a:rPr lang="en-US" sz="2600" b="0" u="none" strike="noStrike">
                <a:solidFill>
                  <a:srgbClr val="000000"/>
                </a:solidFill>
                <a:uFillTx/>
                <a:latin typeface="Calibri" panose="020F0502020204030204"/>
                <a:ea typeface="Calibri" panose="020F0502020204030204"/>
              </a:rPr>
              <a:t>The use of reversing entries does not change the amounts reported in the financial statements.</a:t>
            </a:r>
            <a:endParaRPr lang="en-US" sz="2600" b="0" u="none" strike="noStrike">
              <a:solidFill>
                <a:schemeClr val="dk1"/>
              </a:solidFill>
              <a:uFillTx/>
              <a:latin typeface="Times New Roman" panose="02020603050405020304"/>
            </a:endParaRPr>
          </a:p>
        </p:txBody>
      </p:sp>
      <p:sp>
        <p:nvSpPr>
          <p:cNvPr id="408"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5</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277200" y="457200"/>
            <a:ext cx="8543520" cy="1151280"/>
          </a:xfrm>
          <a:prstGeom prst="rect">
            <a:avLst/>
          </a:prstGeom>
          <a:noFill/>
          <a:ln w="0">
            <a:noFill/>
          </a:ln>
        </p:spPr>
        <p:txBody>
          <a:bodyPr lIns="91440" tIns="45720" rIns="91440" bIns="45720" anchor="t">
            <a:noAutofit/>
          </a:bodyPr>
          <a:p>
            <a:pPr indent="0" defTabSz="914400">
              <a:lnSpc>
                <a:spcPct val="100000"/>
              </a:lnSpc>
              <a:buNone/>
            </a:pPr>
            <a:r>
              <a:rPr lang="en-US" sz="3600" b="1" u="none" strike="noStrike">
                <a:solidFill>
                  <a:srgbClr val="007787"/>
                </a:solidFill>
                <a:uFillTx/>
                <a:latin typeface="Calibri" panose="020F0502020204030204"/>
                <a:ea typeface="Calibri" panose="020F0502020204030204"/>
              </a:rPr>
              <a:t>Reversing Entries Example</a:t>
            </a:r>
            <a:endParaRPr lang="en-US" sz="3600" b="0" u="none" strike="noStrike">
              <a:solidFill>
                <a:schemeClr val="dk1"/>
              </a:solidFill>
              <a:uFillTx/>
              <a:latin typeface="Times New Roman" panose="02020603050405020304"/>
            </a:endParaRPr>
          </a:p>
        </p:txBody>
      </p:sp>
      <p:sp>
        <p:nvSpPr>
          <p:cNvPr id="410" name="PlaceHolder 2"/>
          <p:cNvSpPr>
            <a:spLocks noGrp="1"/>
          </p:cNvSpPr>
          <p:nvPr>
            <p:ph/>
          </p:nvPr>
        </p:nvSpPr>
        <p:spPr>
          <a:xfrm>
            <a:off x="304920" y="1608840"/>
            <a:ext cx="8534160" cy="4639320"/>
          </a:xfrm>
          <a:prstGeom prst="rect">
            <a:avLst/>
          </a:prstGeom>
          <a:noFill/>
          <a:ln w="0">
            <a:noFill/>
          </a:ln>
        </p:spPr>
        <p:txBody>
          <a:bodyPr lIns="90000" tIns="45000" rIns="90000" bIns="45000" anchor="t">
            <a:noAutofit/>
          </a:bodyPr>
          <a:p>
            <a:pPr indent="0" defTabSz="914400">
              <a:lnSpc>
                <a:spcPct val="100000"/>
              </a:lnSpc>
              <a:spcBef>
                <a:spcPts val="1100"/>
              </a:spcBef>
              <a:buNone/>
              <a:tabLst>
                <a:tab pos="0" algn="l"/>
              </a:tabLst>
            </a:pPr>
            <a:r>
              <a:rPr lang="en-US" sz="2200" b="0" u="none" strike="noStrike">
                <a:solidFill>
                  <a:schemeClr val="dk1"/>
                </a:solidFill>
                <a:uFillTx/>
                <a:latin typeface="Calibri" panose="020F0502020204030204"/>
                <a:ea typeface="Calibri" panose="020F0502020204030204"/>
              </a:rPr>
              <a:t>Illustration: To illustrate the optional use of reversing entries for accrued expenses, we will use the salaries expense transactions for Pioneer Advertising Inc.</a:t>
            </a:r>
            <a:endParaRPr lang="en-US" sz="2200" b="0" u="none" strike="noStrike">
              <a:solidFill>
                <a:schemeClr val="dk1"/>
              </a:solidFill>
              <a:uFillTx/>
              <a:latin typeface="Times New Roman" panose="02020603050405020304"/>
            </a:endParaRPr>
          </a:p>
          <a:p>
            <a:pPr marL="816610" lvl="1" indent="-514350" defTabSz="914400">
              <a:lnSpc>
                <a:spcPct val="100000"/>
              </a:lnSpc>
              <a:spcBef>
                <a:spcPts val="1100"/>
              </a:spcBef>
              <a:buClr>
                <a:srgbClr val="911B21"/>
              </a:buClr>
              <a:buFont typeface="Arial" panose="020B0604020202020204"/>
              <a:buAutoNum type="arabicPeriod"/>
              <a:tabLst>
                <a:tab pos="0" algn="l"/>
              </a:tabLst>
            </a:pPr>
            <a:r>
              <a:rPr lang="en-US" sz="2200" b="0" u="none" strike="noStrike">
                <a:solidFill>
                  <a:schemeClr val="dk1"/>
                </a:solidFill>
                <a:uFillTx/>
                <a:latin typeface="Calibri" panose="020F0502020204030204"/>
                <a:ea typeface="Calibri" panose="020F0502020204030204"/>
              </a:rPr>
              <a:t>October 26 (initial salary entry): Pioneer pays $4,000 of salaries and wages earned between October 15 and October 26.</a:t>
            </a:r>
            <a:endParaRPr lang="en-US" sz="2200" b="0" u="none" strike="noStrike">
              <a:solidFill>
                <a:schemeClr val="dk1"/>
              </a:solidFill>
              <a:uFillTx/>
              <a:latin typeface="Times New Roman" panose="02020603050405020304"/>
            </a:endParaRPr>
          </a:p>
          <a:p>
            <a:pPr marL="816610" lvl="1" indent="-514350" defTabSz="914400">
              <a:lnSpc>
                <a:spcPct val="100000"/>
              </a:lnSpc>
              <a:spcBef>
                <a:spcPts val="1100"/>
              </a:spcBef>
              <a:buClr>
                <a:srgbClr val="911B21"/>
              </a:buClr>
              <a:buFont typeface="Arial" panose="020B0604020202020204"/>
              <a:buAutoNum type="arabicPeriod"/>
              <a:tabLst>
                <a:tab pos="0" algn="l"/>
              </a:tabLst>
            </a:pPr>
            <a:r>
              <a:rPr lang="en-US" sz="2200" b="0" u="none" strike="noStrike">
                <a:solidFill>
                  <a:schemeClr val="dk1"/>
                </a:solidFill>
                <a:uFillTx/>
                <a:latin typeface="Calibri" panose="020F0502020204030204"/>
                <a:ea typeface="Calibri" panose="020F0502020204030204"/>
              </a:rPr>
              <a:t>October 31 (adjusting entry): Salaries and wages earned between October 29 and October 31 are $1,200. The company will pay these in the November 9 payroll.</a:t>
            </a:r>
            <a:endParaRPr lang="en-US" sz="2200" b="0" u="none" strike="noStrike">
              <a:solidFill>
                <a:schemeClr val="dk1"/>
              </a:solidFill>
              <a:uFillTx/>
              <a:latin typeface="Times New Roman" panose="02020603050405020304"/>
            </a:endParaRPr>
          </a:p>
          <a:p>
            <a:pPr marL="816610" lvl="1" indent="-514350" defTabSz="914400">
              <a:lnSpc>
                <a:spcPct val="100000"/>
              </a:lnSpc>
              <a:spcBef>
                <a:spcPts val="1100"/>
              </a:spcBef>
              <a:buClr>
                <a:srgbClr val="911B21"/>
              </a:buClr>
              <a:buFont typeface="Arial" panose="020B0604020202020204"/>
              <a:buAutoNum type="arabicPeriod"/>
              <a:tabLst>
                <a:tab pos="0" algn="l"/>
              </a:tabLst>
            </a:pPr>
            <a:r>
              <a:rPr lang="en-US" sz="2200" b="0" u="none" strike="noStrike">
                <a:solidFill>
                  <a:schemeClr val="dk1"/>
                </a:solidFill>
                <a:uFillTx/>
                <a:latin typeface="Calibri" panose="020F0502020204030204"/>
                <a:ea typeface="Calibri" panose="020F0502020204030204"/>
              </a:rPr>
              <a:t>November 9 (subsequent salary entry): Salaries and wages paid are $4,000. Of this amount, $1,200 applied to accrued salaries and wages payable, and $2,800 was earned between November 1 and November 9.</a:t>
            </a:r>
            <a:endParaRPr lang="en-US" sz="2200" b="0" u="none" strike="noStrike">
              <a:solidFill>
                <a:schemeClr val="dk1"/>
              </a:solidFill>
              <a:uFillTx/>
              <a:latin typeface="Times New Roman" panose="02020603050405020304"/>
            </a:endParaRPr>
          </a:p>
        </p:txBody>
      </p:sp>
      <p:sp>
        <p:nvSpPr>
          <p:cNvPr id="411" name="PlaceHolder 3"/>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5</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Reversing Entries Example</a:t>
            </a:r>
            <a:br>
              <a:rPr sz="4000"/>
            </a:br>
            <a:r>
              <a:rPr lang="en-US" sz="3100" b="1" u="none" strike="noStrike">
                <a:solidFill>
                  <a:srgbClr val="007787"/>
                </a:solidFill>
                <a:uFillTx/>
                <a:latin typeface="Calibri" panose="020F0502020204030204"/>
                <a:ea typeface="Calibri" panose="020F0502020204030204"/>
              </a:rPr>
              <a:t>Comparative Entries-Without and With Reversing</a:t>
            </a:r>
            <a:endParaRPr lang="en-US" sz="3100" b="0" u="none" strike="noStrike">
              <a:solidFill>
                <a:schemeClr val="dk1"/>
              </a:solidFill>
              <a:uFillTx/>
              <a:latin typeface="Times New Roman" panose="02020603050405020304"/>
            </a:endParaRPr>
          </a:p>
        </p:txBody>
      </p:sp>
      <p:pic>
        <p:nvPicPr>
          <p:cNvPr id="413" name="Picture 2" descr="A table of two columns compares the entries without and with reversing.  The first column displays the header Without Reversing Entries (per chapter) and it is centered. Five entries are listed for without reversing entries per chapter. &#10;The first entry titled Initial Salary entry is centered. The entry dated on October 26 is a debit to salaries and wages expense for 4,000 and a credit to Cash for 4,000.&#10;The second entry titled adjusting entry is centered. The entry dated on October 31 is a debit to salaries and wages expense for 1,200 and a credit to salaries and wages payable for 1,200.&#10;The third entry titled closing entry is centered. The entry dated on October 31 is a debit to Income summary for 5,200 and a credit to salaries and wages expense for 5,200.&#10;The fourth entry titled reversing entry is centered. On November 1, no reversing entry is made.&#10;The fifth entry titled subsequent salary entry is centered. The entry dated on November 9 is a debit to salaries and wages payable for 1,200, another debit to salaries and wages expense 2,800 and the credit to cash for 4,000.&#10;Five entries are listed for with reversing entries per appendix. &#10;The first entry titled Initial Salary entry is centered. The entry dated on October 26 is same as in without reversing entry.&#10;The second entry titled adjusting entry is centered. The entry dated on October 31 is same as in without reversing entry.&#10;The third entry titled closing entry is centered. The entry dated on October 31 is same as in without reversing entry.&#10;The fourth entry titled reversing entry is centered. The entry dated on November 1 is a debit to salaries and wages payable for 1,200 and a credit to salaries and wages expense for 1,200.&#10;The fifth entry titled subsequent salary entry is centered. The entry dated on November 9 is a debit to salaries and wages expense for 4,000 and the credit to cash for 4,000.&#10;"/>
          <p:cNvPicPr/>
          <p:nvPr/>
        </p:nvPicPr>
        <p:blipFill>
          <a:blip r:embed="rId1"/>
          <a:stretch>
            <a:fillRect/>
          </a:stretch>
        </p:blipFill>
        <p:spPr>
          <a:xfrm>
            <a:off x="904320" y="1831680"/>
            <a:ext cx="7737480" cy="4149000"/>
          </a:xfrm>
          <a:prstGeom prst="rect">
            <a:avLst/>
          </a:prstGeom>
          <a:ln w="0">
            <a:noFill/>
          </a:ln>
        </p:spPr>
      </p:pic>
      <p:sp>
        <p:nvSpPr>
          <p:cNvPr id="414"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5</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Reversing Entries Example</a:t>
            </a:r>
            <a:br>
              <a:rPr sz="4000"/>
            </a:br>
            <a:r>
              <a:rPr lang="en-US" sz="3100" b="1" u="none" strike="noStrike">
                <a:solidFill>
                  <a:srgbClr val="007787"/>
                </a:solidFill>
                <a:uFillTx/>
                <a:latin typeface="Calibri" panose="020F0502020204030204"/>
                <a:ea typeface="Calibri" panose="020F0502020204030204"/>
              </a:rPr>
              <a:t>Posting with Reversing Entries</a:t>
            </a:r>
            <a:endParaRPr lang="en-US" sz="3100" b="0" u="none" strike="noStrike">
              <a:solidFill>
                <a:schemeClr val="dk1"/>
              </a:solidFill>
              <a:uFillTx/>
              <a:latin typeface="Times New Roman" panose="02020603050405020304"/>
            </a:endParaRPr>
          </a:p>
        </p:txBody>
      </p:sp>
      <p:pic>
        <p:nvPicPr>
          <p:cNvPr id="416" name="Picture Placeholder 13" descr="Two T-accounts illustrate the Postings with reversing entries. The T-account at the left is labeled Salaries and Wages Expense. The entry dated October 26 is a debit to paid amount for 4,000. The entry dated October 31 is a debit to adjusting amount for 1,200. Just below the adjusting entry is the balance amount 5,200. Another balance dated November 9 with the paid amount of 4,000 is posted below the balance amount. The entry on the right dated October 31 depicts the credit to closing balance for 5,200. The entry on left dated November 9 is a debit to paid amount for 4,000. On November 1, a credit to reversing for 1,200 is entered on the right of the T-account.&#10;The T-account at the right is labeled Salaries and Wages Payable. The entry dated November 1 is a debit to reversing amount for 1,200. The entry dated October 31 is a credit to adjusting amount for 1,200."/>
          <p:cNvPicPr/>
          <p:nvPr/>
        </p:nvPicPr>
        <p:blipFill>
          <a:blip r:embed="rId1"/>
          <a:stretch>
            <a:fillRect/>
          </a:stretch>
        </p:blipFill>
        <p:spPr>
          <a:xfrm>
            <a:off x="403920" y="2837880"/>
            <a:ext cx="8335440" cy="1181520"/>
          </a:xfrm>
          <a:prstGeom prst="rect">
            <a:avLst/>
          </a:prstGeom>
          <a:ln w="0">
            <a:noFill/>
          </a:ln>
        </p:spPr>
      </p:pic>
      <p:sp>
        <p:nvSpPr>
          <p:cNvPr id="417"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5</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2683440" y="772200"/>
            <a:ext cx="3516840" cy="666000"/>
          </a:xfrm>
          <a:prstGeom prst="rect">
            <a:avLst/>
          </a:prstGeom>
          <a:noFill/>
          <a:ln w="0">
            <a:noFill/>
          </a:ln>
        </p:spPr>
        <p:txBody>
          <a:bodyPr lIns="91440" tIns="45720" rIns="91440" bIns="45720" anchor="t">
            <a:noAutofit/>
          </a:bodyPr>
          <a:p>
            <a:pPr indent="0" defTabSz="914400">
              <a:lnSpc>
                <a:spcPct val="90000"/>
              </a:lnSpc>
              <a:buNone/>
            </a:pPr>
            <a:r>
              <a:rPr lang="en-IN" sz="2400" b="1" u="none" strike="noStrike">
                <a:solidFill>
                  <a:schemeClr val="lt1"/>
                </a:solidFill>
                <a:uFillTx/>
                <a:latin typeface="Calibri" panose="020F0502020204030204"/>
                <a:ea typeface="Calibri" panose="020F0502020204030204"/>
              </a:rPr>
              <a:t>A Look at I</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F</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R</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S </a:t>
            </a:r>
            <a:br>
              <a:rPr sz="2400"/>
            </a:br>
            <a:r>
              <a:rPr lang="en-IN" sz="2400" b="1" u="none" strike="noStrike">
                <a:solidFill>
                  <a:schemeClr val="lt1"/>
                </a:solidFill>
                <a:uFillTx/>
                <a:latin typeface="Calibri" panose="020F0502020204030204"/>
                <a:ea typeface="Calibri" panose="020F0502020204030204"/>
              </a:rPr>
              <a:t>Similarities</a:t>
            </a:r>
            <a:endParaRPr lang="en-US" sz="2400" b="0" u="none" strike="noStrike">
              <a:solidFill>
                <a:schemeClr val="dk1"/>
              </a:solidFill>
              <a:uFillTx/>
              <a:latin typeface="Times New Roman" panose="02020603050405020304"/>
            </a:endParaRPr>
          </a:p>
        </p:txBody>
      </p:sp>
      <p:sp>
        <p:nvSpPr>
          <p:cNvPr id="419" name="PlaceHolder 2"/>
          <p:cNvSpPr>
            <a:spLocks noGrp="1"/>
          </p:cNvSpPr>
          <p:nvPr>
            <p:ph/>
          </p:nvPr>
        </p:nvSpPr>
        <p:spPr>
          <a:xfrm>
            <a:off x="304920" y="1752480"/>
            <a:ext cx="8347680" cy="449532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IN" sz="2200" b="0" u="none" strike="noStrike">
                <a:solidFill>
                  <a:schemeClr val="dk1"/>
                </a:solidFill>
                <a:uFillTx/>
                <a:latin typeface="Calibri" panose="020F0502020204030204"/>
                <a:ea typeface="Calibri" panose="020F0502020204030204"/>
              </a:rPr>
              <a:t>L</a:t>
            </a:r>
            <a:r>
              <a:rPr lang="en-IN" sz="100" b="0" u="none" strike="noStrike">
                <a:solidFill>
                  <a:schemeClr val="dk1"/>
                </a:solidFill>
                <a:uFillTx/>
                <a:latin typeface="Calibri" panose="020F0502020204030204"/>
                <a:ea typeface="Calibri" panose="020F0502020204030204"/>
              </a:rPr>
              <a:t> </a:t>
            </a:r>
            <a:r>
              <a:rPr lang="en-IN" sz="2200" b="0" u="none" strike="noStrike">
                <a:solidFill>
                  <a:schemeClr val="dk1"/>
                </a:solidFill>
                <a:uFillTx/>
                <a:latin typeface="Calibri" panose="020F0502020204030204"/>
                <a:ea typeface="Calibri" panose="020F0502020204030204"/>
              </a:rPr>
              <a:t>O 6 </a:t>
            </a:r>
            <a:r>
              <a:rPr lang="en-US" sz="2200" b="0" u="none" strike="noStrike">
                <a:solidFill>
                  <a:schemeClr val="dk1"/>
                </a:solidFill>
                <a:uFillTx/>
                <a:latin typeface="Calibri" panose="020F0502020204030204"/>
                <a:ea typeface="Calibri" panose="020F0502020204030204"/>
              </a:rPr>
              <a:t>Compare the procedures for the closing process under G</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A</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A</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P and</a:t>
            </a:r>
            <a:endParaRPr lang="en-US" sz="2200" b="0" u="none" strike="noStrike">
              <a:solidFill>
                <a:schemeClr val="dk1"/>
              </a:solidFill>
              <a:uFillTx/>
              <a:latin typeface="Times New Roman" panose="02020603050405020304"/>
            </a:endParaRPr>
          </a:p>
          <a:p>
            <a:pPr indent="0" defTabSz="914400">
              <a:lnSpc>
                <a:spcPct val="100000"/>
              </a:lnSpc>
              <a:spcBef>
                <a:spcPts val="555"/>
              </a:spcBef>
              <a:buNone/>
              <a:tabLst>
                <a:tab pos="0" algn="l"/>
              </a:tabLst>
            </a:pPr>
            <a:r>
              <a:rPr lang="en-US" sz="2200" b="0" u="none" strike="noStrike">
                <a:solidFill>
                  <a:schemeClr val="dk1"/>
                </a:solidFill>
                <a:uFillTx/>
                <a:latin typeface="Calibri" panose="020F0502020204030204"/>
                <a:ea typeface="Calibri" panose="020F0502020204030204"/>
              </a:rPr>
              <a:t>I</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S</a:t>
            </a:r>
            <a:endParaRPr lang="en-US" sz="2200" b="0" u="none" strike="noStrike">
              <a:solidFill>
                <a:schemeClr val="dk1"/>
              </a:solidFill>
              <a:uFillTx/>
              <a:latin typeface="Times New Roman" panose="02020603050405020304"/>
            </a:endParaRPr>
          </a:p>
          <a:p>
            <a:pPr indent="0" defTabSz="914400">
              <a:lnSpc>
                <a:spcPct val="100000"/>
              </a:lnSpc>
              <a:spcBef>
                <a:spcPts val="1100"/>
              </a:spcBef>
              <a:buNone/>
              <a:tabLst>
                <a:tab pos="0" algn="l"/>
              </a:tabLst>
            </a:pPr>
            <a:r>
              <a:rPr lang="en-US" sz="2200" b="1" u="none" strike="noStrike">
                <a:solidFill>
                  <a:schemeClr val="dk1"/>
                </a:solidFill>
                <a:uFillTx/>
                <a:latin typeface="Calibri" panose="020F0502020204030204"/>
                <a:ea typeface="Calibri" panose="020F0502020204030204"/>
              </a:rPr>
              <a:t>Similarities</a:t>
            </a:r>
            <a:endParaRPr lang="en-US" sz="2200" b="0" u="none" strike="noStrike">
              <a:solidFill>
                <a:schemeClr val="dk1"/>
              </a:solidFill>
              <a:uFillTx/>
              <a:latin typeface="Times New Roman" panose="02020603050405020304"/>
            </a:endParaRPr>
          </a:p>
          <a:p>
            <a:pPr marL="291465" lvl="1" indent="-291465" defTabSz="914400">
              <a:lnSpc>
                <a:spcPct val="100000"/>
              </a:lnSpc>
              <a:spcBef>
                <a:spcPts val="1100"/>
              </a:spcBef>
              <a:buClr>
                <a:srgbClr val="911B21"/>
              </a:buClr>
              <a:buFont typeface="Arial" panose="020B0604020202020204"/>
              <a:buChar char="•"/>
              <a:tabLst>
                <a:tab pos="0" algn="l"/>
              </a:tabLst>
            </a:pPr>
            <a:r>
              <a:rPr lang="en-US" sz="2200" b="0" u="none" strike="noStrike">
                <a:solidFill>
                  <a:schemeClr val="dk1"/>
                </a:solidFill>
                <a:uFillTx/>
                <a:latin typeface="Calibri" panose="020F0502020204030204"/>
                <a:ea typeface="Calibri" panose="020F0502020204030204"/>
              </a:rPr>
              <a:t>The procedures of the closing process are applicable to all companies, whether they are using I</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S or G</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A</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A</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P.</a:t>
            </a:r>
            <a:endParaRPr lang="en-US" sz="2200" b="0" u="none" strike="noStrike">
              <a:solidFill>
                <a:schemeClr val="dk1"/>
              </a:solidFill>
              <a:uFillTx/>
              <a:latin typeface="Times New Roman" panose="02020603050405020304"/>
            </a:endParaRPr>
          </a:p>
          <a:p>
            <a:pPr marL="291465" lvl="1" indent="-291465" defTabSz="914400">
              <a:lnSpc>
                <a:spcPct val="100000"/>
              </a:lnSpc>
              <a:spcBef>
                <a:spcPts val="1100"/>
              </a:spcBef>
              <a:buClr>
                <a:srgbClr val="911B21"/>
              </a:buClr>
              <a:buFont typeface="Arial" panose="020B0604020202020204"/>
              <a:buChar char="•"/>
              <a:tabLst>
                <a:tab pos="0" algn="l"/>
              </a:tabLst>
            </a:pPr>
            <a:r>
              <a:rPr lang="en-US" sz="2200" b="0" u="none" strike="noStrike">
                <a:solidFill>
                  <a:schemeClr val="dk1"/>
                </a:solidFill>
                <a:uFillTx/>
                <a:latin typeface="Calibri" panose="020F0502020204030204"/>
                <a:ea typeface="Calibri" panose="020F0502020204030204"/>
              </a:rPr>
              <a:t>I</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S generally requires a classified statement of financial position similar to the classified balance sheet under G</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A</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A</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P.</a:t>
            </a:r>
            <a:endParaRPr lang="en-US" sz="2200" b="0" u="none" strike="noStrike">
              <a:solidFill>
                <a:schemeClr val="dk1"/>
              </a:solidFill>
              <a:uFillTx/>
              <a:latin typeface="Times New Roman" panose="02020603050405020304"/>
            </a:endParaRPr>
          </a:p>
          <a:p>
            <a:pPr marL="291465" lvl="1" indent="-291465" defTabSz="914400">
              <a:lnSpc>
                <a:spcPct val="100000"/>
              </a:lnSpc>
              <a:spcBef>
                <a:spcPts val="1100"/>
              </a:spcBef>
              <a:buClr>
                <a:srgbClr val="911B21"/>
              </a:buClr>
              <a:buFont typeface="Arial" panose="020B0604020202020204"/>
              <a:buChar char="•"/>
              <a:tabLst>
                <a:tab pos="0" algn="l"/>
              </a:tabLst>
            </a:pPr>
            <a:r>
              <a:rPr lang="en-US" sz="2200" b="0" u="none" strike="noStrike">
                <a:solidFill>
                  <a:schemeClr val="dk1"/>
                </a:solidFill>
                <a:uFillTx/>
                <a:latin typeface="Calibri" panose="020F0502020204030204"/>
                <a:ea typeface="Calibri" panose="020F0502020204030204"/>
              </a:rPr>
              <a:t>I</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S follows the same guidelines as this text for distinguishing between current and noncurrent assets and liabilities.</a:t>
            </a:r>
            <a:endParaRPr lang="en-US" sz="2200" b="0" u="none" strike="noStrike">
              <a:solidFill>
                <a:schemeClr val="dk1"/>
              </a:solidFill>
              <a:uFillTx/>
              <a:latin typeface="Times New Roman" panose="02020603050405020304"/>
            </a:endParaRPr>
          </a:p>
        </p:txBody>
      </p:sp>
      <p:sp>
        <p:nvSpPr>
          <p:cNvPr id="420" name="PlaceHolder 3"/>
          <p:cNvSpPr>
            <a:spLocks noGrp="1"/>
          </p:cNvSpPr>
          <p:nvPr>
            <p:ph/>
          </p:nvPr>
        </p:nvSpPr>
        <p:spPr>
          <a:xfrm>
            <a:off x="309600" y="647712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IN" sz="1200" b="0" u="none" strike="noStrike">
                <a:solidFill>
                  <a:schemeClr val="dk1"/>
                </a:solidFill>
                <a:uFillTx/>
                <a:latin typeface="Calibri" panose="020F0502020204030204"/>
              </a:rPr>
              <a:t>L</a:t>
            </a:r>
            <a:r>
              <a:rPr lang="en-IN" sz="100" b="0" u="none" strike="noStrike">
                <a:solidFill>
                  <a:schemeClr val="dk1"/>
                </a:solidFill>
                <a:uFillTx/>
                <a:latin typeface="Calibri" panose="020F0502020204030204"/>
              </a:rPr>
              <a:t> </a:t>
            </a:r>
            <a:r>
              <a:rPr lang="en-IN" sz="1200" b="0" u="none" strike="noStrike">
                <a:solidFill>
                  <a:schemeClr val="dk1"/>
                </a:solidFill>
                <a:uFillTx/>
                <a:latin typeface="Calibri" panose="020F0502020204030204"/>
              </a:rPr>
              <a:t>O 6</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2683440" y="772200"/>
            <a:ext cx="3516840" cy="666000"/>
          </a:xfrm>
          <a:prstGeom prst="rect">
            <a:avLst/>
          </a:prstGeom>
          <a:noFill/>
          <a:ln w="0">
            <a:noFill/>
          </a:ln>
        </p:spPr>
        <p:txBody>
          <a:bodyPr lIns="91440" tIns="45720" rIns="91440" bIns="45720" anchor="t">
            <a:noAutofit/>
          </a:bodyPr>
          <a:p>
            <a:pPr indent="0" defTabSz="914400">
              <a:lnSpc>
                <a:spcPct val="90000"/>
              </a:lnSpc>
              <a:buNone/>
            </a:pPr>
            <a:r>
              <a:rPr lang="en-IN" sz="2400" b="1" u="none" strike="noStrike">
                <a:solidFill>
                  <a:schemeClr val="lt1"/>
                </a:solidFill>
                <a:uFillTx/>
                <a:latin typeface="Calibri" panose="020F0502020204030204"/>
                <a:ea typeface="Calibri" panose="020F0502020204030204"/>
              </a:rPr>
              <a:t>A Look at I</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F</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R</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S</a:t>
            </a:r>
            <a:br>
              <a:rPr sz="2400"/>
            </a:br>
            <a:r>
              <a:rPr lang="en-IN" sz="2400" b="1" u="none" strike="noStrike">
                <a:solidFill>
                  <a:schemeClr val="lt1"/>
                </a:solidFill>
                <a:uFillTx/>
                <a:latin typeface="Calibri" panose="020F0502020204030204"/>
                <a:ea typeface="Calibri" panose="020F0502020204030204"/>
              </a:rPr>
              <a:t>Differences</a:t>
            </a:r>
            <a:endParaRPr lang="en-US" sz="2400" b="0" u="none" strike="noStrike">
              <a:solidFill>
                <a:schemeClr val="dk1"/>
              </a:solidFill>
              <a:uFillTx/>
              <a:latin typeface="Times New Roman" panose="02020603050405020304"/>
            </a:endParaRPr>
          </a:p>
        </p:txBody>
      </p:sp>
      <p:sp>
        <p:nvSpPr>
          <p:cNvPr id="422" name="PlaceHolder 2"/>
          <p:cNvSpPr>
            <a:spLocks noGrp="1"/>
          </p:cNvSpPr>
          <p:nvPr>
            <p:ph/>
          </p:nvPr>
        </p:nvSpPr>
        <p:spPr>
          <a:xfrm>
            <a:off x="304920" y="1752480"/>
            <a:ext cx="8347680" cy="4495320"/>
          </a:xfrm>
          <a:prstGeom prst="rect">
            <a:avLst/>
          </a:prstGeom>
          <a:noFill/>
          <a:ln w="0">
            <a:noFill/>
          </a:ln>
        </p:spPr>
        <p:txBody>
          <a:bodyPr lIns="90000" tIns="45000" rIns="90000" bIns="45000" anchor="t">
            <a:noAutofit/>
          </a:bodyPr>
          <a:p>
            <a:pPr indent="0" defTabSz="914400">
              <a:lnSpc>
                <a:spcPct val="100000"/>
              </a:lnSpc>
              <a:spcBef>
                <a:spcPts val="555"/>
              </a:spcBef>
              <a:buNone/>
              <a:tabLst>
                <a:tab pos="0" algn="l"/>
              </a:tabLst>
            </a:pPr>
            <a:r>
              <a:rPr lang="en-US" sz="2200" b="1" u="none" strike="noStrike">
                <a:solidFill>
                  <a:schemeClr val="dk1"/>
                </a:solidFill>
                <a:uFillTx/>
                <a:latin typeface="Calibri" panose="020F0502020204030204"/>
                <a:ea typeface="Calibri" panose="020F0502020204030204"/>
              </a:rPr>
              <a:t>Differences</a:t>
            </a:r>
            <a:endParaRPr lang="en-US" sz="2200" b="0" u="none" strike="noStrike">
              <a:solidFill>
                <a:schemeClr val="dk1"/>
              </a:solidFill>
              <a:uFillTx/>
              <a:latin typeface="Times New Roman" panose="02020603050405020304"/>
            </a:endParaRPr>
          </a:p>
          <a:p>
            <a:pPr marL="291465" lvl="1" indent="-291465" defTabSz="914400">
              <a:lnSpc>
                <a:spcPct val="100000"/>
              </a:lnSpc>
              <a:spcBef>
                <a:spcPts val="1100"/>
              </a:spcBef>
              <a:buClr>
                <a:srgbClr val="911B21"/>
              </a:buClr>
              <a:buFont typeface="Arial" panose="020B0604020202020204"/>
              <a:buChar char="•"/>
              <a:tabLst>
                <a:tab pos="0" algn="l"/>
              </a:tabLst>
            </a:pPr>
            <a:r>
              <a:rPr lang="en-US" sz="2200" b="0" u="none" strike="noStrike">
                <a:solidFill>
                  <a:schemeClr val="dk1"/>
                </a:solidFill>
                <a:uFillTx/>
                <a:latin typeface="Calibri" panose="020F0502020204030204"/>
                <a:ea typeface="Calibri" panose="020F0502020204030204"/>
              </a:rPr>
              <a:t>I</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S recommends but does not require the use of the title “statement of financial position” rather than “balance sheet”.</a:t>
            </a:r>
            <a:endParaRPr lang="en-US" sz="2200" b="0" u="none" strike="noStrike">
              <a:solidFill>
                <a:schemeClr val="dk1"/>
              </a:solidFill>
              <a:uFillTx/>
              <a:latin typeface="Times New Roman" panose="02020603050405020304"/>
            </a:endParaRPr>
          </a:p>
          <a:p>
            <a:pPr marL="291465" lvl="1" indent="-291465" defTabSz="914400">
              <a:lnSpc>
                <a:spcPct val="100000"/>
              </a:lnSpc>
              <a:spcBef>
                <a:spcPts val="1100"/>
              </a:spcBef>
              <a:buClr>
                <a:srgbClr val="911B21"/>
              </a:buClr>
              <a:buFont typeface="Arial" panose="020B0604020202020204"/>
              <a:buChar char="•"/>
              <a:tabLst>
                <a:tab pos="0" algn="l"/>
              </a:tabLst>
            </a:pPr>
            <a:r>
              <a:rPr lang="en-US" sz="2200" b="0" u="none" strike="noStrike">
                <a:solidFill>
                  <a:schemeClr val="dk1"/>
                </a:solidFill>
                <a:uFillTx/>
                <a:latin typeface="Calibri" panose="020F0502020204030204"/>
                <a:ea typeface="Calibri" panose="020F0502020204030204"/>
              </a:rPr>
              <a:t>The format of statement of financial position information is often presented differently under I</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S. Although no specific format is required, many companies that follow I</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S present statement of financial position information in this order:</a:t>
            </a:r>
            <a:endParaRPr lang="en-US" sz="2200" b="0" u="none" strike="noStrike">
              <a:solidFill>
                <a:schemeClr val="dk1"/>
              </a:solidFill>
              <a:uFillTx/>
              <a:latin typeface="Times New Roman" panose="02020603050405020304"/>
            </a:endParaRPr>
          </a:p>
          <a:p>
            <a:pPr marL="622935" lvl="2" indent="-320675" defTabSz="914400">
              <a:lnSpc>
                <a:spcPct val="90000"/>
              </a:lnSpc>
              <a:spcBef>
                <a:spcPts val="1000"/>
              </a:spcBef>
              <a:buClr>
                <a:srgbClr val="911B21"/>
              </a:buClr>
              <a:buSzPct val="80000"/>
              <a:buFont typeface="Courier New" panose="02070309020205020404"/>
              <a:buChar char="o"/>
              <a:tabLst>
                <a:tab pos="0" algn="l"/>
              </a:tabLst>
            </a:pPr>
            <a:r>
              <a:rPr lang="en-US" sz="2000" b="0" u="none" strike="noStrike">
                <a:solidFill>
                  <a:schemeClr val="dk1"/>
                </a:solidFill>
                <a:uFillTx/>
                <a:latin typeface="Calibri" panose="020F0502020204030204"/>
                <a:ea typeface="Source Sans Pro"/>
              </a:rPr>
              <a:t>Non-current assets</a:t>
            </a:r>
            <a:endParaRPr lang="en-US" sz="2000" b="0" u="none" strike="noStrike">
              <a:solidFill>
                <a:schemeClr val="dk1"/>
              </a:solidFill>
              <a:uFillTx/>
              <a:latin typeface="Times New Roman" panose="02020603050405020304"/>
            </a:endParaRPr>
          </a:p>
          <a:p>
            <a:pPr marL="622935" lvl="2" indent="-320675" defTabSz="914400">
              <a:lnSpc>
                <a:spcPct val="90000"/>
              </a:lnSpc>
              <a:spcBef>
                <a:spcPts val="200"/>
              </a:spcBef>
              <a:buClr>
                <a:srgbClr val="911B21"/>
              </a:buClr>
              <a:buSzPct val="80000"/>
              <a:buFont typeface="Courier New" panose="02070309020205020404"/>
              <a:buChar char="o"/>
              <a:tabLst>
                <a:tab pos="0" algn="l"/>
              </a:tabLst>
            </a:pPr>
            <a:r>
              <a:rPr lang="en-US" sz="2000" b="0" u="none" strike="noStrike">
                <a:solidFill>
                  <a:schemeClr val="dk1"/>
                </a:solidFill>
                <a:uFillTx/>
                <a:latin typeface="Calibri" panose="020F0502020204030204"/>
                <a:ea typeface="Source Sans Pro"/>
              </a:rPr>
              <a:t>Current assets</a:t>
            </a:r>
            <a:endParaRPr lang="en-US" sz="2000" b="0" u="none" strike="noStrike">
              <a:solidFill>
                <a:schemeClr val="dk1"/>
              </a:solidFill>
              <a:uFillTx/>
              <a:latin typeface="Times New Roman" panose="02020603050405020304"/>
            </a:endParaRPr>
          </a:p>
          <a:p>
            <a:pPr marL="622935" lvl="2" indent="-320675" defTabSz="914400">
              <a:lnSpc>
                <a:spcPct val="90000"/>
              </a:lnSpc>
              <a:spcBef>
                <a:spcPts val="200"/>
              </a:spcBef>
              <a:buClr>
                <a:srgbClr val="911B21"/>
              </a:buClr>
              <a:buSzPct val="80000"/>
              <a:buFont typeface="Courier New" panose="02070309020205020404"/>
              <a:buChar char="o"/>
              <a:tabLst>
                <a:tab pos="0" algn="l"/>
              </a:tabLst>
            </a:pPr>
            <a:r>
              <a:rPr lang="en-US" sz="2000" b="0" u="none" strike="noStrike">
                <a:solidFill>
                  <a:schemeClr val="dk1"/>
                </a:solidFill>
                <a:uFillTx/>
                <a:latin typeface="Calibri" panose="020F0502020204030204"/>
                <a:ea typeface="Source Sans Pro"/>
              </a:rPr>
              <a:t>Equity</a:t>
            </a:r>
            <a:endParaRPr lang="en-US" sz="2000" b="0" u="none" strike="noStrike">
              <a:solidFill>
                <a:schemeClr val="dk1"/>
              </a:solidFill>
              <a:uFillTx/>
              <a:latin typeface="Times New Roman" panose="02020603050405020304"/>
            </a:endParaRPr>
          </a:p>
          <a:p>
            <a:pPr marL="622935" lvl="1" indent="-320675" defTabSz="914400">
              <a:lnSpc>
                <a:spcPct val="115000"/>
              </a:lnSpc>
              <a:spcBef>
                <a:spcPts val="200"/>
              </a:spcBef>
              <a:buClr>
                <a:srgbClr val="911B21"/>
              </a:buClr>
              <a:buSzPct val="80000"/>
              <a:buFont typeface="Courier New" panose="02070309020205020404"/>
              <a:buChar char="o"/>
              <a:tabLst>
                <a:tab pos="0" algn="l"/>
              </a:tabLst>
            </a:pPr>
            <a:r>
              <a:rPr lang="en-US" sz="2000" b="0" u="none" strike="noStrike">
                <a:solidFill>
                  <a:schemeClr val="dk1"/>
                </a:solidFill>
                <a:uFillTx/>
                <a:latin typeface="Calibri" panose="020F0502020204030204"/>
                <a:ea typeface="Calibri" panose="020F0502020204030204"/>
              </a:rPr>
              <a:t>Non-current liabilities</a:t>
            </a:r>
            <a:endParaRPr lang="en-US" sz="2000" b="0" u="none" strike="noStrike">
              <a:solidFill>
                <a:schemeClr val="dk1"/>
              </a:solidFill>
              <a:uFillTx/>
              <a:latin typeface="Times New Roman" panose="02020603050405020304"/>
            </a:endParaRPr>
          </a:p>
          <a:p>
            <a:pPr marL="622935" lvl="1" indent="-320675" defTabSz="914400">
              <a:lnSpc>
                <a:spcPct val="115000"/>
              </a:lnSpc>
              <a:spcBef>
                <a:spcPts val="200"/>
              </a:spcBef>
              <a:buClr>
                <a:srgbClr val="911B21"/>
              </a:buClr>
              <a:buSzPct val="80000"/>
              <a:buFont typeface="Courier New" panose="02070309020205020404"/>
              <a:buChar char="o"/>
              <a:tabLst>
                <a:tab pos="0" algn="l"/>
              </a:tabLst>
            </a:pPr>
            <a:r>
              <a:rPr lang="en-US" sz="2000" b="0" u="none" strike="noStrike">
                <a:solidFill>
                  <a:schemeClr val="dk1"/>
                </a:solidFill>
                <a:uFillTx/>
                <a:latin typeface="Calibri" panose="020F0502020204030204"/>
                <a:ea typeface="Calibri" panose="020F0502020204030204"/>
              </a:rPr>
              <a:t>Current liabilities</a:t>
            </a:r>
            <a:endParaRPr lang="en-US" sz="2000" b="0" u="none" strike="noStrike">
              <a:solidFill>
                <a:schemeClr val="dk1"/>
              </a:solidFill>
              <a:uFillTx/>
              <a:latin typeface="Times New Roman" panose="02020603050405020304"/>
            </a:endParaRPr>
          </a:p>
        </p:txBody>
      </p:sp>
      <p:sp>
        <p:nvSpPr>
          <p:cNvPr id="423" name="PlaceHolder 3"/>
          <p:cNvSpPr>
            <a:spLocks noGrp="1"/>
          </p:cNvSpPr>
          <p:nvPr>
            <p:ph/>
          </p:nvPr>
        </p:nvSpPr>
        <p:spPr>
          <a:xfrm>
            <a:off x="309600" y="647712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IN" sz="1200" b="0" u="none" strike="noStrike">
                <a:solidFill>
                  <a:schemeClr val="dk1"/>
                </a:solidFill>
                <a:uFillTx/>
                <a:latin typeface="Calibri" panose="020F0502020204030204"/>
              </a:rPr>
              <a:t>L</a:t>
            </a:r>
            <a:r>
              <a:rPr lang="en-IN" sz="100" b="0" u="none" strike="noStrike">
                <a:solidFill>
                  <a:schemeClr val="dk1"/>
                </a:solidFill>
                <a:uFillTx/>
                <a:latin typeface="Calibri" panose="020F0502020204030204"/>
              </a:rPr>
              <a:t> </a:t>
            </a:r>
            <a:r>
              <a:rPr lang="en-IN" sz="1200" b="0" u="none" strike="noStrike">
                <a:solidFill>
                  <a:schemeClr val="dk1"/>
                </a:solidFill>
                <a:uFillTx/>
                <a:latin typeface="Calibri" panose="020F0502020204030204"/>
              </a:rPr>
              <a:t>O 6</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2683440" y="772200"/>
            <a:ext cx="3516840" cy="666000"/>
          </a:xfrm>
          <a:prstGeom prst="rect">
            <a:avLst/>
          </a:prstGeom>
          <a:noFill/>
          <a:ln w="0">
            <a:noFill/>
          </a:ln>
        </p:spPr>
        <p:txBody>
          <a:bodyPr lIns="91440" tIns="45720" rIns="91440" bIns="45720" anchor="t">
            <a:noAutofit/>
          </a:bodyPr>
          <a:p>
            <a:pPr indent="0" defTabSz="914400">
              <a:lnSpc>
                <a:spcPct val="90000"/>
              </a:lnSpc>
              <a:buNone/>
            </a:pPr>
            <a:r>
              <a:rPr lang="en-IN" sz="2400" b="1" u="none" strike="noStrike">
                <a:solidFill>
                  <a:schemeClr val="lt1"/>
                </a:solidFill>
                <a:uFillTx/>
                <a:latin typeface="Calibri" panose="020F0502020204030204"/>
                <a:ea typeface="Calibri" panose="020F0502020204030204"/>
              </a:rPr>
              <a:t>A Look at I</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F</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R</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S</a:t>
            </a:r>
            <a:br>
              <a:rPr sz="2400"/>
            </a:br>
            <a:r>
              <a:rPr lang="en-IN" sz="2400" b="1" u="none" strike="noStrike">
                <a:solidFill>
                  <a:schemeClr val="lt1"/>
                </a:solidFill>
                <a:uFillTx/>
                <a:latin typeface="Calibri" panose="020F0502020204030204"/>
                <a:ea typeface="Calibri" panose="020F0502020204030204"/>
              </a:rPr>
              <a:t>More Differences</a:t>
            </a:r>
            <a:endParaRPr lang="en-US" sz="2400" b="0" u="none" strike="noStrike">
              <a:solidFill>
                <a:schemeClr val="dk1"/>
              </a:solidFill>
              <a:uFillTx/>
              <a:latin typeface="Times New Roman" panose="02020603050405020304"/>
            </a:endParaRPr>
          </a:p>
        </p:txBody>
      </p:sp>
      <p:sp>
        <p:nvSpPr>
          <p:cNvPr id="425" name="PlaceHolder 2"/>
          <p:cNvSpPr>
            <a:spLocks noGrp="1"/>
          </p:cNvSpPr>
          <p:nvPr>
            <p:ph/>
          </p:nvPr>
        </p:nvSpPr>
        <p:spPr>
          <a:xfrm>
            <a:off x="304920" y="1752480"/>
            <a:ext cx="8347680" cy="449532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1" u="none" strike="noStrike">
                <a:solidFill>
                  <a:schemeClr val="dk1"/>
                </a:solidFill>
                <a:uFillTx/>
                <a:latin typeface="Calibri" panose="020F0502020204030204"/>
                <a:ea typeface="Calibri" panose="020F0502020204030204"/>
              </a:rPr>
              <a:t>Key Points</a:t>
            </a:r>
            <a:endParaRPr lang="en-US" sz="26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600" b="1" u="none" strike="noStrike">
                <a:solidFill>
                  <a:schemeClr val="dk1"/>
                </a:solidFill>
                <a:uFillTx/>
                <a:latin typeface="Calibri" panose="020F0502020204030204"/>
                <a:ea typeface="Calibri" panose="020F0502020204030204"/>
              </a:rPr>
              <a:t>More Differences</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tabLst>
                <a:tab pos="0" algn="l"/>
              </a:tabLst>
            </a:pPr>
            <a:r>
              <a:rPr lang="en-US" sz="2600" b="0" u="none" strike="noStrike">
                <a:solidFill>
                  <a:schemeClr val="dk1"/>
                </a:solidFill>
                <a:uFillTx/>
                <a:latin typeface="Calibri" panose="020F0502020204030204"/>
                <a:ea typeface="Calibri" panose="020F0502020204030204"/>
              </a:rPr>
              <a:t>Under I</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S, current assets are usually listed in the reverse order of liquidity. For example, under G</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A</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A</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P cash is listed first, but under I</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S it is listed last.</a:t>
            </a:r>
            <a:endParaRPr lang="en-US" sz="2600" b="0" u="none" strike="noStrike">
              <a:solidFill>
                <a:schemeClr val="dk1"/>
              </a:solidFill>
              <a:uFillTx/>
              <a:latin typeface="Times New Roman" panose="02020603050405020304"/>
            </a:endParaRPr>
          </a:p>
          <a:p>
            <a:pPr marL="457200" lvl="1" indent="-457200" defTabSz="914400">
              <a:lnSpc>
                <a:spcPct val="100000"/>
              </a:lnSpc>
              <a:spcBef>
                <a:spcPts val="625"/>
              </a:spcBef>
              <a:buClr>
                <a:srgbClr val="911B21"/>
              </a:buClr>
              <a:buFont typeface="Arial" panose="020B0604020202020204"/>
              <a:buChar char="•"/>
              <a:tabLst>
                <a:tab pos="0" algn="l"/>
              </a:tabLst>
            </a:pPr>
            <a:r>
              <a:rPr lang="en-US" sz="2600" b="0" u="none" strike="noStrike">
                <a:solidFill>
                  <a:schemeClr val="dk1"/>
                </a:solidFill>
                <a:uFillTx/>
                <a:latin typeface="Calibri" panose="020F0502020204030204"/>
                <a:ea typeface="Calibri" panose="020F0502020204030204"/>
              </a:rPr>
              <a:t>Both G</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A</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A</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P and I</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S are increasing the use of fair value to report assets. However, at this point I</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S has adopted it more broadly. As examples, under I</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S companies can apply fair value to property, plant, and equipment, and in some cases intangible assets.</a:t>
            </a:r>
            <a:endParaRPr lang="en-US" sz="2600" b="0" u="none" strike="noStrike">
              <a:solidFill>
                <a:schemeClr val="dk1"/>
              </a:solidFill>
              <a:uFillTx/>
              <a:latin typeface="Times New Roman" panose="02020603050405020304"/>
            </a:endParaRPr>
          </a:p>
        </p:txBody>
      </p:sp>
      <p:sp>
        <p:nvSpPr>
          <p:cNvPr id="426" name="PlaceHolder 3"/>
          <p:cNvSpPr>
            <a:spLocks noGrp="1"/>
          </p:cNvSpPr>
          <p:nvPr>
            <p:ph/>
          </p:nvPr>
        </p:nvSpPr>
        <p:spPr>
          <a:xfrm>
            <a:off x="309600" y="647712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IN" sz="1200" b="0" u="none" strike="noStrike">
                <a:solidFill>
                  <a:schemeClr val="dk1"/>
                </a:solidFill>
                <a:uFillTx/>
                <a:latin typeface="Calibri" panose="020F0502020204030204"/>
              </a:rPr>
              <a:t>L</a:t>
            </a:r>
            <a:r>
              <a:rPr lang="en-IN" sz="100" b="0" u="none" strike="noStrike">
                <a:solidFill>
                  <a:schemeClr val="dk1"/>
                </a:solidFill>
                <a:uFillTx/>
                <a:latin typeface="Calibri" panose="020F0502020204030204"/>
              </a:rPr>
              <a:t> </a:t>
            </a:r>
            <a:r>
              <a:rPr lang="en-IN" sz="1200" b="0" u="none" strike="noStrike">
                <a:solidFill>
                  <a:schemeClr val="dk1"/>
                </a:solidFill>
                <a:uFillTx/>
                <a:latin typeface="Calibri" panose="020F0502020204030204"/>
              </a:rPr>
              <a:t>O 6</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Steps in Preparing a Worksheet</a:t>
            </a:r>
            <a:br>
              <a:rPr sz="4000"/>
            </a:br>
            <a:r>
              <a:rPr lang="en-US" sz="3100" b="1" u="none" strike="noStrike">
                <a:solidFill>
                  <a:srgbClr val="007787"/>
                </a:solidFill>
                <a:uFillTx/>
                <a:latin typeface="Calibri" panose="020F0502020204030204"/>
                <a:ea typeface="Calibri" panose="020F0502020204030204"/>
              </a:rPr>
              <a:t>Complete the Adjusted Trial Balance Columns</a:t>
            </a:r>
            <a:endParaRPr lang="en-US" sz="3100" b="0" u="none" strike="noStrike">
              <a:solidFill>
                <a:schemeClr val="dk1"/>
              </a:solidFill>
              <a:uFillTx/>
              <a:latin typeface="Times New Roman" panose="02020603050405020304"/>
            </a:endParaRPr>
          </a:p>
        </p:txBody>
      </p:sp>
      <p:pic>
        <p:nvPicPr>
          <p:cNvPr id="178" name="Picture Placeholder 13" descr="A worksheet format depicts the steps in preparing Trial Balance, Adjustments, and Adjusted Trial balance. There are 4 columns displayed, the first column displays the Account Titles, and the other columns display the debit and credit amounts of Trial Balance, Adjustments and Adjusted Trial Balance. The second, third and fourth columns are further divided into two sub-columns labeled Debit and Credit, respectively. &#10;The selected accounts and their respective credit and debit amounts are, Cash: Trial balance, 15,200 debit; Adjusted Trial Balance, 15,200 debit. Supplies: Trial balance, 2,500 debit; Adjustments, (a) 1,500 credit; Adjusted Trial Balance, 1,000 debit. Prepaid Insurance: Trial balance, 600 debit; Adjustments, (b) 50 credit; Adjusted Trial Balance, 550 debit. Equipment: Trial balance, 5,000 debit; Adjusted Trial Balance, 5,000 debit.  Notes Payable: Trial balance, 5,000 credit; Adjusted Trial Balance, 5,000 credit. Accounts Payable: Trial balance, 2,500 credit; Adjusted Trial Balance, 2,500 credit. Unearned Service Revenue: Trial balance, 1,200 credit; Adjustments, (d) 400 debit; Adjusted Trial Balance, 800 credit. Common Stock: Trial balance, 10,000 credit; Adjusted Trial Balance, 10,000 credit. Dividends: Trial balance, 500 debit; Adjusted Trial Balance, 500 debit. Service Revenue: Trial balance, 10,000 credit; Adjustments, (d) 400 credit and (e) 200 credit; Adjusted Trial Balance, 10,600 credit. Salaries and Wages Expenses: Trial balance, 4,000 debit; Adjustments, (g) 1,200 debit; Adjusted Trial Balance, 5,200 debit. Rent Expense: Trial balance, 900 debit; Adjusted Trial Balance, 900 debit. The totaled amount of Trial balance’s debit is 28,700 and credit is 28,700. Supplies Expense: Adjustments, (a) 1,500 debit; Adjusted Trial Balance, 1500 debit. Insurance Expense: Adjustments, (b) 50 debit; Adjusted Trial Balance, 50. Accumulated Depreciation Equipment: Adjustments, (c) 40 credit; Adjusted Trial Balance, 40 credit. Depreciation Expense: Adjustments, (c) 40 debit; Adjusted Trial Balance, 40 debit. Accounts Receivable: Adjustments, (e) 200 debit; Adjusted Trial Balance, 200 debit. Interest Expense: Adjustments, (f) 50 debit; Adjusted Trial Balance, 50 debit. Interest Payable: Adjustments, (f) 50 credit; Adjusted Trial Balance, 50 credit. Salaries and wages payable: Adjustments, (g) 1,200 credit; Adjusted Trial Balance, 1,200 credit. The totaled amount of Adjustments’ debit is 3,440 and credit is 3,440. The totaled amount of Adjusted trial balance’s debit is 30,190 and credit is 30,190. The last line displays the Net income and Totals in the first column."/>
          <p:cNvPicPr/>
          <p:nvPr/>
        </p:nvPicPr>
        <p:blipFill>
          <a:blip r:embed="rId1"/>
          <a:stretch>
            <a:fillRect/>
          </a:stretch>
        </p:blipFill>
        <p:spPr>
          <a:xfrm>
            <a:off x="2529360" y="1620360"/>
            <a:ext cx="4084920" cy="4550760"/>
          </a:xfrm>
          <a:prstGeom prst="rect">
            <a:avLst/>
          </a:prstGeom>
          <a:ln w="0">
            <a:noFill/>
          </a:ln>
        </p:spPr>
      </p:pic>
      <p:sp>
        <p:nvSpPr>
          <p:cNvPr id="179"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2683440" y="772200"/>
            <a:ext cx="3516840" cy="666000"/>
          </a:xfrm>
          <a:prstGeom prst="rect">
            <a:avLst/>
          </a:prstGeom>
          <a:noFill/>
          <a:ln w="0">
            <a:noFill/>
          </a:ln>
        </p:spPr>
        <p:txBody>
          <a:bodyPr lIns="91440" tIns="45720" rIns="91440" bIns="45720" anchor="t">
            <a:noAutofit/>
          </a:bodyPr>
          <a:p>
            <a:pPr indent="0" defTabSz="914400">
              <a:lnSpc>
                <a:spcPct val="90000"/>
              </a:lnSpc>
              <a:buNone/>
            </a:pPr>
            <a:r>
              <a:rPr lang="en-IN" sz="2400" b="1" u="none" strike="noStrike">
                <a:solidFill>
                  <a:schemeClr val="lt1"/>
                </a:solidFill>
                <a:uFillTx/>
                <a:latin typeface="Calibri" panose="020F0502020204030204"/>
                <a:ea typeface="Calibri" panose="020F0502020204030204"/>
              </a:rPr>
              <a:t>A Look at I</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F</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R</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S</a:t>
            </a:r>
            <a:br>
              <a:rPr sz="2400"/>
            </a:br>
            <a:r>
              <a:rPr lang="en-IN" sz="2400" b="1" u="none" strike="noStrike">
                <a:solidFill>
                  <a:schemeClr val="lt1"/>
                </a:solidFill>
                <a:uFillTx/>
                <a:latin typeface="Calibri" panose="020F0502020204030204"/>
                <a:ea typeface="Calibri" panose="020F0502020204030204"/>
              </a:rPr>
              <a:t>Land Question</a:t>
            </a:r>
            <a:endParaRPr lang="en-US" sz="2400" b="0" u="none" strike="noStrike">
              <a:solidFill>
                <a:schemeClr val="dk1"/>
              </a:solidFill>
              <a:uFillTx/>
              <a:latin typeface="Times New Roman" panose="02020603050405020304"/>
            </a:endParaRPr>
          </a:p>
        </p:txBody>
      </p:sp>
      <p:sp>
        <p:nvSpPr>
          <p:cNvPr id="428" name="PlaceHolder 2"/>
          <p:cNvSpPr>
            <a:spLocks noGrp="1"/>
          </p:cNvSpPr>
          <p:nvPr>
            <p:ph/>
          </p:nvPr>
        </p:nvSpPr>
        <p:spPr>
          <a:xfrm>
            <a:off x="304920" y="1752480"/>
            <a:ext cx="8347680" cy="449532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1" u="none" strike="noStrike">
                <a:solidFill>
                  <a:schemeClr val="dk1"/>
                </a:solidFill>
                <a:uFillTx/>
                <a:latin typeface="Calibri" panose="020F0502020204030204"/>
                <a:ea typeface="Calibri" panose="020F0502020204030204"/>
              </a:rPr>
              <a:t>I</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F</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R</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S Self-Test Questions</a:t>
            </a:r>
            <a:endParaRPr lang="en-US" sz="26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600" b="0" u="none" strike="noStrike">
                <a:solidFill>
                  <a:schemeClr val="dk1"/>
                </a:solidFill>
                <a:uFillTx/>
                <a:latin typeface="Calibri" panose="020F0502020204030204"/>
                <a:ea typeface="Calibri" panose="020F0502020204030204"/>
              </a:rPr>
              <a:t>A company has purchased a tract of land and expects to build a production plant on the land in approximately 5 years. During the 5 years before construction, the land will be idle. Under I</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S, the land should be reported as:</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land expense.</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property, plant, and equipment.</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an intangible asset.</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a long-term investment.</a:t>
            </a:r>
            <a:endParaRPr lang="en-US" sz="2600" b="0" u="none" strike="noStrike">
              <a:solidFill>
                <a:schemeClr val="dk1"/>
              </a:solidFill>
              <a:uFillTx/>
              <a:latin typeface="Times New Roman" panose="02020603050405020304"/>
            </a:endParaRPr>
          </a:p>
        </p:txBody>
      </p:sp>
      <p:sp>
        <p:nvSpPr>
          <p:cNvPr id="429" name="PlaceHolder 3"/>
          <p:cNvSpPr>
            <a:spLocks noGrp="1"/>
          </p:cNvSpPr>
          <p:nvPr>
            <p:ph/>
          </p:nvPr>
        </p:nvSpPr>
        <p:spPr>
          <a:xfrm>
            <a:off x="309600" y="647712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IN" sz="1200" b="0" u="none" strike="noStrike">
                <a:solidFill>
                  <a:schemeClr val="dk1"/>
                </a:solidFill>
                <a:uFillTx/>
                <a:latin typeface="Calibri" panose="020F0502020204030204"/>
              </a:rPr>
              <a:t>L</a:t>
            </a:r>
            <a:r>
              <a:rPr lang="en-IN" sz="100" b="0" u="none" strike="noStrike">
                <a:solidFill>
                  <a:schemeClr val="dk1"/>
                </a:solidFill>
                <a:uFillTx/>
                <a:latin typeface="Calibri" panose="020F0502020204030204"/>
              </a:rPr>
              <a:t> </a:t>
            </a:r>
            <a:r>
              <a:rPr lang="en-IN" sz="1200" b="0" u="none" strike="noStrike">
                <a:solidFill>
                  <a:schemeClr val="dk1"/>
                </a:solidFill>
                <a:uFillTx/>
                <a:latin typeface="Calibri" panose="020F0502020204030204"/>
              </a:rPr>
              <a:t>O 6</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2683440" y="770760"/>
            <a:ext cx="3623040" cy="666000"/>
          </a:xfrm>
          <a:prstGeom prst="rect">
            <a:avLst/>
          </a:prstGeom>
          <a:noFill/>
          <a:ln w="0">
            <a:noFill/>
          </a:ln>
        </p:spPr>
        <p:txBody>
          <a:bodyPr lIns="91440" tIns="45720" rIns="91440" bIns="45720" anchor="t">
            <a:noAutofit/>
          </a:bodyPr>
          <a:p>
            <a:pPr indent="0" defTabSz="914400">
              <a:lnSpc>
                <a:spcPct val="90000"/>
              </a:lnSpc>
              <a:buNone/>
            </a:pPr>
            <a:r>
              <a:rPr lang="en-US" sz="2400" b="1" u="none" strike="noStrike">
                <a:solidFill>
                  <a:schemeClr val="lt1"/>
                </a:solidFill>
                <a:uFillTx/>
                <a:latin typeface="Calibri" panose="020F0502020204030204"/>
                <a:ea typeface="Calibri" panose="020F0502020204030204"/>
              </a:rPr>
              <a:t>A Look at I</a:t>
            </a:r>
            <a:r>
              <a:rPr lang="en-US" sz="100" b="1" u="none" strike="noStrike">
                <a:solidFill>
                  <a:schemeClr val="lt1"/>
                </a:solidFill>
                <a:uFillTx/>
                <a:latin typeface="Calibri" panose="020F0502020204030204"/>
                <a:ea typeface="Calibri" panose="020F0502020204030204"/>
              </a:rPr>
              <a:t> </a:t>
            </a:r>
            <a:r>
              <a:rPr lang="en-US" sz="2400" b="1" u="none" strike="noStrike">
                <a:solidFill>
                  <a:schemeClr val="lt1"/>
                </a:solidFill>
                <a:uFillTx/>
                <a:latin typeface="Calibri" panose="020F0502020204030204"/>
                <a:ea typeface="Calibri" panose="020F0502020204030204"/>
              </a:rPr>
              <a:t>F</a:t>
            </a:r>
            <a:r>
              <a:rPr lang="en-US" sz="100" b="1" u="none" strike="noStrike">
                <a:solidFill>
                  <a:schemeClr val="lt1"/>
                </a:solidFill>
                <a:uFillTx/>
                <a:latin typeface="Calibri" panose="020F0502020204030204"/>
                <a:ea typeface="Calibri" panose="020F0502020204030204"/>
              </a:rPr>
              <a:t> </a:t>
            </a:r>
            <a:r>
              <a:rPr lang="en-US" sz="2400" b="1" u="none" strike="noStrike">
                <a:solidFill>
                  <a:schemeClr val="lt1"/>
                </a:solidFill>
                <a:uFillTx/>
                <a:latin typeface="Calibri" panose="020F0502020204030204"/>
                <a:ea typeface="Calibri" panose="020F0502020204030204"/>
              </a:rPr>
              <a:t>R</a:t>
            </a:r>
            <a:r>
              <a:rPr lang="en-US" sz="100" b="1" u="none" strike="noStrike">
                <a:solidFill>
                  <a:schemeClr val="lt1"/>
                </a:solidFill>
                <a:uFillTx/>
                <a:latin typeface="Calibri" panose="020F0502020204030204"/>
                <a:ea typeface="Calibri" panose="020F0502020204030204"/>
              </a:rPr>
              <a:t> </a:t>
            </a:r>
            <a:r>
              <a:rPr lang="en-US" sz="2400" b="1" u="none" strike="noStrike">
                <a:solidFill>
                  <a:schemeClr val="lt1"/>
                </a:solidFill>
                <a:uFillTx/>
                <a:latin typeface="Calibri" panose="020F0502020204030204"/>
                <a:ea typeface="Calibri" panose="020F0502020204030204"/>
              </a:rPr>
              <a:t>S</a:t>
            </a:r>
            <a:br>
              <a:rPr sz="2400"/>
            </a:br>
            <a:r>
              <a:rPr lang="en-IN" sz="2400" b="1" u="none" strike="noStrike">
                <a:solidFill>
                  <a:schemeClr val="lt1"/>
                </a:solidFill>
                <a:uFillTx/>
                <a:latin typeface="Calibri" panose="020F0502020204030204"/>
                <a:ea typeface="Calibri" panose="020F0502020204030204"/>
              </a:rPr>
              <a:t>Land Answer</a:t>
            </a:r>
            <a:endParaRPr lang="en-US" sz="2400" b="0" u="none" strike="noStrike">
              <a:solidFill>
                <a:schemeClr val="dk1"/>
              </a:solidFill>
              <a:uFillTx/>
              <a:latin typeface="Times New Roman" panose="02020603050405020304"/>
            </a:endParaRPr>
          </a:p>
        </p:txBody>
      </p:sp>
      <p:sp>
        <p:nvSpPr>
          <p:cNvPr id="431" name="PlaceHolder 2"/>
          <p:cNvSpPr>
            <a:spLocks noGrp="1"/>
          </p:cNvSpPr>
          <p:nvPr>
            <p:ph/>
          </p:nvPr>
        </p:nvSpPr>
        <p:spPr>
          <a:xfrm>
            <a:off x="304920" y="1752480"/>
            <a:ext cx="8534160" cy="405936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1" u="none" strike="noStrike">
                <a:solidFill>
                  <a:schemeClr val="dk1"/>
                </a:solidFill>
                <a:uFillTx/>
                <a:latin typeface="Calibri" panose="020F0502020204030204"/>
                <a:ea typeface="Calibri" panose="020F0502020204030204"/>
              </a:rPr>
              <a:t>I</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F</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R</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S Self-Test Questions</a:t>
            </a:r>
            <a:endParaRPr lang="en-US" sz="26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600" b="0" u="none" strike="noStrike">
                <a:solidFill>
                  <a:schemeClr val="dk1"/>
                </a:solidFill>
                <a:uFillTx/>
                <a:latin typeface="Calibri" panose="020F0502020204030204"/>
                <a:ea typeface="Calibri" panose="020F0502020204030204"/>
              </a:rPr>
              <a:t>A company has purchased a tract of land and expects to build a production plant on the land in approximately 5 years. During the 5 years before construction, the land will be idle. Under IFRS, the land should be reported as:</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land expense.</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property, plant, and equipment.</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an intangible asset.</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800" b="0" u="none" strike="noStrike">
                <a:solidFill>
                  <a:srgbClr val="911621"/>
                </a:solidFill>
                <a:uFillTx/>
                <a:latin typeface="Calibri" panose="020F0502020204030204"/>
                <a:ea typeface="Calibri" panose="020F0502020204030204"/>
              </a:rPr>
              <a:t>Answer: </a:t>
            </a:r>
            <a:r>
              <a:rPr lang="en-US" sz="2600" b="0" u="none" strike="noStrike">
                <a:solidFill>
                  <a:schemeClr val="dk1"/>
                </a:solidFill>
                <a:uFillTx/>
                <a:latin typeface="Calibri" panose="020F0502020204030204"/>
                <a:ea typeface="Calibri" panose="020F0502020204030204"/>
              </a:rPr>
              <a:t>a long-term investment.</a:t>
            </a:r>
            <a:endParaRPr lang="en-US" sz="2600" b="0" u="none" strike="noStrike">
              <a:solidFill>
                <a:schemeClr val="dk1"/>
              </a:solidFill>
              <a:uFillTx/>
              <a:latin typeface="Times New Roman" panose="02020603050405020304"/>
            </a:endParaRPr>
          </a:p>
        </p:txBody>
      </p:sp>
      <p:sp>
        <p:nvSpPr>
          <p:cNvPr id="432" name="PlaceHolder 3"/>
          <p:cNvSpPr>
            <a:spLocks noGrp="1"/>
          </p:cNvSpPr>
          <p:nvPr>
            <p:ph/>
          </p:nvPr>
        </p:nvSpPr>
        <p:spPr>
          <a:xfrm>
            <a:off x="304920" y="6419160"/>
            <a:ext cx="787320" cy="331200"/>
          </a:xfrm>
          <a:prstGeom prst="rect">
            <a:avLst/>
          </a:prstGeom>
          <a:noFill/>
          <a:ln w="0">
            <a:noFill/>
          </a:ln>
        </p:spPr>
        <p:txBody>
          <a:bodyPr lIns="90000" tIns="45000" rIns="90000" bIns="45000" anchor="ctr">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6</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2683440" y="772200"/>
            <a:ext cx="3516840" cy="666000"/>
          </a:xfrm>
          <a:prstGeom prst="rect">
            <a:avLst/>
          </a:prstGeom>
          <a:noFill/>
          <a:ln w="0">
            <a:noFill/>
          </a:ln>
        </p:spPr>
        <p:txBody>
          <a:bodyPr lIns="91440" tIns="45720" rIns="91440" bIns="45720" anchor="t">
            <a:noAutofit/>
          </a:bodyPr>
          <a:p>
            <a:pPr indent="0" defTabSz="914400">
              <a:lnSpc>
                <a:spcPct val="90000"/>
              </a:lnSpc>
              <a:buNone/>
            </a:pPr>
            <a:r>
              <a:rPr lang="en-IN" sz="2400" b="1" u="none" strike="noStrike">
                <a:solidFill>
                  <a:schemeClr val="lt1"/>
                </a:solidFill>
                <a:uFillTx/>
                <a:latin typeface="Calibri" panose="020F0502020204030204"/>
                <a:ea typeface="Calibri" panose="020F0502020204030204"/>
              </a:rPr>
              <a:t>A Look at I</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F</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R</a:t>
            </a:r>
            <a:r>
              <a:rPr lang="en-IN" sz="100" b="1" u="none" strike="noStrike">
                <a:solidFill>
                  <a:schemeClr val="lt1"/>
                </a:solidFill>
                <a:uFillTx/>
                <a:latin typeface="Calibri" panose="020F0502020204030204"/>
                <a:ea typeface="Calibri" panose="020F0502020204030204"/>
              </a:rPr>
              <a:t> </a:t>
            </a:r>
            <a:r>
              <a:rPr lang="en-IN" sz="2400" b="1" u="none" strike="noStrike">
                <a:solidFill>
                  <a:schemeClr val="lt1"/>
                </a:solidFill>
                <a:uFillTx/>
                <a:latin typeface="Calibri" panose="020F0502020204030204"/>
                <a:ea typeface="Calibri" panose="020F0502020204030204"/>
              </a:rPr>
              <a:t>S</a:t>
            </a:r>
            <a:br>
              <a:rPr sz="2400"/>
            </a:br>
            <a:r>
              <a:rPr lang="en-IN" sz="2400" b="1" u="none" strike="noStrike">
                <a:solidFill>
                  <a:schemeClr val="lt1"/>
                </a:solidFill>
                <a:uFillTx/>
                <a:latin typeface="Calibri" panose="020F0502020204030204"/>
                <a:ea typeface="Calibri" panose="020F0502020204030204"/>
              </a:rPr>
              <a:t>Current Assets Question</a:t>
            </a:r>
            <a:endParaRPr lang="en-US" sz="2400" b="0" u="none" strike="noStrike">
              <a:solidFill>
                <a:schemeClr val="dk1"/>
              </a:solidFill>
              <a:uFillTx/>
              <a:latin typeface="Times New Roman" panose="02020603050405020304"/>
            </a:endParaRPr>
          </a:p>
        </p:txBody>
      </p:sp>
      <p:sp>
        <p:nvSpPr>
          <p:cNvPr id="434" name="PlaceHolder 2"/>
          <p:cNvSpPr>
            <a:spLocks noGrp="1"/>
          </p:cNvSpPr>
          <p:nvPr>
            <p:ph/>
          </p:nvPr>
        </p:nvSpPr>
        <p:spPr>
          <a:xfrm>
            <a:off x="304920" y="1752480"/>
            <a:ext cx="8347680" cy="449532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1" u="none" strike="noStrike">
                <a:solidFill>
                  <a:schemeClr val="dk1"/>
                </a:solidFill>
                <a:uFillTx/>
                <a:latin typeface="Calibri" panose="020F0502020204030204"/>
                <a:ea typeface="Calibri" panose="020F0502020204030204"/>
              </a:rPr>
              <a:t>I</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F</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R</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S Self-Test Questions</a:t>
            </a:r>
            <a:endParaRPr lang="en-US" sz="26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600" b="0" u="none" strike="noStrike">
                <a:solidFill>
                  <a:schemeClr val="dk1"/>
                </a:solidFill>
                <a:uFillTx/>
                <a:latin typeface="Calibri" panose="020F0502020204030204"/>
                <a:ea typeface="Calibri" panose="020F0502020204030204"/>
              </a:rPr>
              <a:t>Current assets under I</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S are listed generally:</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by importance.</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in the reverse order of their expected conversion to cash.</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by longevity.</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alphabetically.</a:t>
            </a:r>
            <a:endParaRPr lang="en-US" sz="2600" b="0" u="none" strike="noStrike">
              <a:solidFill>
                <a:schemeClr val="dk1"/>
              </a:solidFill>
              <a:uFillTx/>
              <a:latin typeface="Times New Roman" panose="02020603050405020304"/>
            </a:endParaRPr>
          </a:p>
        </p:txBody>
      </p:sp>
      <p:sp>
        <p:nvSpPr>
          <p:cNvPr id="435" name="PlaceHolder 3"/>
          <p:cNvSpPr>
            <a:spLocks noGrp="1"/>
          </p:cNvSpPr>
          <p:nvPr>
            <p:ph/>
          </p:nvPr>
        </p:nvSpPr>
        <p:spPr>
          <a:xfrm>
            <a:off x="309600" y="647712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IN" sz="1200" b="0" u="none" strike="noStrike">
                <a:solidFill>
                  <a:schemeClr val="dk1"/>
                </a:solidFill>
                <a:uFillTx/>
                <a:latin typeface="Calibri" panose="020F0502020204030204"/>
              </a:rPr>
              <a:t>L</a:t>
            </a:r>
            <a:r>
              <a:rPr lang="en-IN" sz="100" b="0" u="none" strike="noStrike">
                <a:solidFill>
                  <a:schemeClr val="dk1"/>
                </a:solidFill>
                <a:uFillTx/>
                <a:latin typeface="Calibri" panose="020F0502020204030204"/>
              </a:rPr>
              <a:t> </a:t>
            </a:r>
            <a:r>
              <a:rPr lang="en-IN" sz="1200" b="0" u="none" strike="noStrike">
                <a:solidFill>
                  <a:schemeClr val="dk1"/>
                </a:solidFill>
                <a:uFillTx/>
                <a:latin typeface="Calibri" panose="020F0502020204030204"/>
              </a:rPr>
              <a:t>O 6</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2683440" y="772200"/>
            <a:ext cx="3623040" cy="663120"/>
          </a:xfrm>
          <a:prstGeom prst="rect">
            <a:avLst/>
          </a:prstGeom>
          <a:noFill/>
          <a:ln w="0">
            <a:noFill/>
          </a:ln>
        </p:spPr>
        <p:txBody>
          <a:bodyPr lIns="91440" tIns="45720" rIns="91440" bIns="45720" anchor="t">
            <a:noAutofit/>
          </a:bodyPr>
          <a:p>
            <a:pPr indent="0" defTabSz="914400">
              <a:lnSpc>
                <a:spcPct val="90000"/>
              </a:lnSpc>
              <a:buNone/>
            </a:pPr>
            <a:r>
              <a:rPr lang="en-US" sz="2400" b="1" u="none" strike="noStrike">
                <a:solidFill>
                  <a:schemeClr val="lt1"/>
                </a:solidFill>
                <a:uFillTx/>
                <a:latin typeface="Calibri" panose="020F0502020204030204"/>
                <a:ea typeface="Calibri" panose="020F0502020204030204"/>
              </a:rPr>
              <a:t>A Look at I</a:t>
            </a:r>
            <a:r>
              <a:rPr lang="en-US" sz="100" b="1" u="none" strike="noStrike">
                <a:solidFill>
                  <a:schemeClr val="lt1"/>
                </a:solidFill>
                <a:uFillTx/>
                <a:latin typeface="Calibri" panose="020F0502020204030204"/>
                <a:ea typeface="Calibri" panose="020F0502020204030204"/>
              </a:rPr>
              <a:t> </a:t>
            </a:r>
            <a:r>
              <a:rPr lang="en-US" sz="2400" b="1" u="none" strike="noStrike">
                <a:solidFill>
                  <a:schemeClr val="lt1"/>
                </a:solidFill>
                <a:uFillTx/>
                <a:latin typeface="Calibri" panose="020F0502020204030204"/>
                <a:ea typeface="Calibri" panose="020F0502020204030204"/>
              </a:rPr>
              <a:t>F</a:t>
            </a:r>
            <a:r>
              <a:rPr lang="en-US" sz="100" b="1" u="none" strike="noStrike">
                <a:solidFill>
                  <a:schemeClr val="lt1"/>
                </a:solidFill>
                <a:uFillTx/>
                <a:latin typeface="Calibri" panose="020F0502020204030204"/>
                <a:ea typeface="Calibri" panose="020F0502020204030204"/>
              </a:rPr>
              <a:t> </a:t>
            </a:r>
            <a:r>
              <a:rPr lang="en-US" sz="2400" b="1" u="none" strike="noStrike">
                <a:solidFill>
                  <a:schemeClr val="lt1"/>
                </a:solidFill>
                <a:uFillTx/>
                <a:latin typeface="Calibri" panose="020F0502020204030204"/>
                <a:ea typeface="Calibri" panose="020F0502020204030204"/>
              </a:rPr>
              <a:t>R</a:t>
            </a:r>
            <a:r>
              <a:rPr lang="en-US" sz="100" b="1" u="none" strike="noStrike">
                <a:solidFill>
                  <a:schemeClr val="lt1"/>
                </a:solidFill>
                <a:uFillTx/>
                <a:latin typeface="Calibri" panose="020F0502020204030204"/>
                <a:ea typeface="Calibri" panose="020F0502020204030204"/>
              </a:rPr>
              <a:t> </a:t>
            </a:r>
            <a:r>
              <a:rPr lang="en-US" sz="2400" b="1" u="none" strike="noStrike">
                <a:solidFill>
                  <a:schemeClr val="lt1"/>
                </a:solidFill>
                <a:uFillTx/>
                <a:latin typeface="Calibri" panose="020F0502020204030204"/>
                <a:ea typeface="Calibri" panose="020F0502020204030204"/>
              </a:rPr>
              <a:t>S</a:t>
            </a:r>
            <a:br>
              <a:rPr sz="2400"/>
            </a:br>
            <a:r>
              <a:rPr lang="en-IN" sz="2400" b="1" u="none" strike="noStrike">
                <a:solidFill>
                  <a:schemeClr val="lt1"/>
                </a:solidFill>
                <a:uFillTx/>
                <a:latin typeface="Calibri" panose="020F0502020204030204"/>
                <a:ea typeface="Calibri" panose="020F0502020204030204"/>
              </a:rPr>
              <a:t>Current Assets Answer</a:t>
            </a:r>
            <a:endParaRPr lang="en-US" sz="2400" b="0" u="none" strike="noStrike">
              <a:solidFill>
                <a:schemeClr val="dk1"/>
              </a:solidFill>
              <a:uFillTx/>
              <a:latin typeface="Times New Roman" panose="02020603050405020304"/>
            </a:endParaRPr>
          </a:p>
        </p:txBody>
      </p:sp>
      <p:sp>
        <p:nvSpPr>
          <p:cNvPr id="437" name="PlaceHolder 2"/>
          <p:cNvSpPr>
            <a:spLocks noGrp="1"/>
          </p:cNvSpPr>
          <p:nvPr>
            <p:ph/>
          </p:nvPr>
        </p:nvSpPr>
        <p:spPr>
          <a:xfrm>
            <a:off x="304920" y="1752480"/>
            <a:ext cx="8534160" cy="405936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1" u="none" strike="noStrike">
                <a:solidFill>
                  <a:schemeClr val="dk1"/>
                </a:solidFill>
                <a:uFillTx/>
                <a:latin typeface="Calibri" panose="020F0502020204030204"/>
                <a:ea typeface="Calibri" panose="020F0502020204030204"/>
              </a:rPr>
              <a:t>I</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F</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R</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S Self-Test Questions</a:t>
            </a:r>
            <a:endParaRPr lang="en-US" sz="26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600" b="0" u="none" strike="noStrike">
                <a:solidFill>
                  <a:schemeClr val="dk1"/>
                </a:solidFill>
                <a:uFillTx/>
                <a:latin typeface="Calibri" panose="020F0502020204030204"/>
                <a:ea typeface="Calibri" panose="020F0502020204030204"/>
              </a:rPr>
              <a:t>Current assets under I</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600" b="0" u="none" strike="noStrike">
                <a:solidFill>
                  <a:schemeClr val="dk1"/>
                </a:solidFill>
                <a:uFillTx/>
                <a:latin typeface="Calibri" panose="020F0502020204030204"/>
                <a:ea typeface="Calibri" panose="020F0502020204030204"/>
              </a:rPr>
              <a:t>S are listed generally:</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by importance.</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800" b="0" u="none" strike="noStrike">
                <a:solidFill>
                  <a:srgbClr val="911621"/>
                </a:solidFill>
                <a:uFillTx/>
                <a:latin typeface="Calibri" panose="020F0502020204030204"/>
                <a:ea typeface="Calibri" panose="020F0502020204030204"/>
              </a:rPr>
              <a:t>Answer: </a:t>
            </a:r>
            <a:r>
              <a:rPr lang="en-US" sz="2600" b="0" u="none" strike="noStrike">
                <a:solidFill>
                  <a:schemeClr val="dk1"/>
                </a:solidFill>
                <a:uFillTx/>
                <a:latin typeface="Calibri" panose="020F0502020204030204"/>
                <a:ea typeface="Calibri" panose="020F0502020204030204"/>
              </a:rPr>
              <a:t>in the reverse order of their expected conversion to cash.</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by longevity.</a:t>
            </a:r>
            <a:endParaRPr lang="en-US" sz="26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600" b="0" u="none" strike="noStrike">
                <a:solidFill>
                  <a:schemeClr val="dk1"/>
                </a:solidFill>
                <a:uFillTx/>
                <a:latin typeface="Calibri" panose="020F0502020204030204"/>
                <a:ea typeface="Calibri" panose="020F0502020204030204"/>
              </a:rPr>
              <a:t>alphabetically.</a:t>
            </a:r>
            <a:endParaRPr lang="en-US" sz="2600" b="0" u="none" strike="noStrike">
              <a:solidFill>
                <a:schemeClr val="dk1"/>
              </a:solidFill>
              <a:uFillTx/>
              <a:latin typeface="Times New Roman" panose="02020603050405020304"/>
            </a:endParaRPr>
          </a:p>
        </p:txBody>
      </p:sp>
      <p:sp>
        <p:nvSpPr>
          <p:cNvPr id="438" name="PlaceHolder 3"/>
          <p:cNvSpPr>
            <a:spLocks noGrp="1"/>
          </p:cNvSpPr>
          <p:nvPr>
            <p:ph/>
          </p:nvPr>
        </p:nvSpPr>
        <p:spPr>
          <a:xfrm>
            <a:off x="304920" y="6419160"/>
            <a:ext cx="787320" cy="331200"/>
          </a:xfrm>
          <a:prstGeom prst="rect">
            <a:avLst/>
          </a:prstGeom>
          <a:noFill/>
          <a:ln w="0">
            <a:noFill/>
          </a:ln>
        </p:spPr>
        <p:txBody>
          <a:bodyPr lIns="90000" tIns="45000" rIns="90000" bIns="45000" anchor="ctr">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6</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2683440" y="772200"/>
            <a:ext cx="3516840" cy="666000"/>
          </a:xfrm>
          <a:prstGeom prst="rect">
            <a:avLst/>
          </a:prstGeom>
          <a:noFill/>
          <a:ln w="0">
            <a:noFill/>
          </a:ln>
        </p:spPr>
        <p:txBody>
          <a:bodyPr lIns="91440" tIns="45720" rIns="91440" bIns="45720" anchor="t">
            <a:noAutofit/>
          </a:bodyPr>
          <a:p>
            <a:pPr indent="0" defTabSz="914400">
              <a:lnSpc>
                <a:spcPct val="90000"/>
              </a:lnSpc>
              <a:buNone/>
            </a:pPr>
            <a:r>
              <a:rPr lang="en-IN" sz="2200" b="1" u="none" strike="noStrike">
                <a:solidFill>
                  <a:schemeClr val="lt1"/>
                </a:solidFill>
                <a:uFillTx/>
                <a:latin typeface="Calibri" panose="020F0502020204030204"/>
                <a:ea typeface="Calibri" panose="020F0502020204030204"/>
              </a:rPr>
              <a:t>A Look at I</a:t>
            </a:r>
            <a:r>
              <a:rPr lang="en-IN" sz="100" b="1" u="none" strike="noStrike">
                <a:solidFill>
                  <a:schemeClr val="lt1"/>
                </a:solidFill>
                <a:uFillTx/>
                <a:latin typeface="Calibri" panose="020F0502020204030204"/>
                <a:ea typeface="Calibri" panose="020F0502020204030204"/>
              </a:rPr>
              <a:t> </a:t>
            </a:r>
            <a:r>
              <a:rPr lang="en-IN" sz="2200" b="1" u="none" strike="noStrike">
                <a:solidFill>
                  <a:schemeClr val="lt1"/>
                </a:solidFill>
                <a:uFillTx/>
                <a:latin typeface="Calibri" panose="020F0502020204030204"/>
                <a:ea typeface="Calibri" panose="020F0502020204030204"/>
              </a:rPr>
              <a:t>F</a:t>
            </a:r>
            <a:r>
              <a:rPr lang="en-IN" sz="100" b="1" u="none" strike="noStrike">
                <a:solidFill>
                  <a:schemeClr val="lt1"/>
                </a:solidFill>
                <a:uFillTx/>
                <a:latin typeface="Calibri" panose="020F0502020204030204"/>
                <a:ea typeface="Calibri" panose="020F0502020204030204"/>
              </a:rPr>
              <a:t> </a:t>
            </a:r>
            <a:r>
              <a:rPr lang="en-IN" sz="2200" b="1" u="none" strike="noStrike">
                <a:solidFill>
                  <a:schemeClr val="lt1"/>
                </a:solidFill>
                <a:uFillTx/>
                <a:latin typeface="Calibri" panose="020F0502020204030204"/>
                <a:ea typeface="Calibri" panose="020F0502020204030204"/>
              </a:rPr>
              <a:t>R</a:t>
            </a:r>
            <a:r>
              <a:rPr lang="en-IN" sz="100" b="1" u="none" strike="noStrike">
                <a:solidFill>
                  <a:schemeClr val="lt1"/>
                </a:solidFill>
                <a:uFillTx/>
                <a:latin typeface="Calibri" panose="020F0502020204030204"/>
                <a:ea typeface="Calibri" panose="020F0502020204030204"/>
              </a:rPr>
              <a:t> </a:t>
            </a:r>
            <a:r>
              <a:rPr lang="en-IN" sz="2200" b="1" u="none" strike="noStrike">
                <a:solidFill>
                  <a:schemeClr val="lt1"/>
                </a:solidFill>
                <a:uFillTx/>
                <a:latin typeface="Calibri" panose="020F0502020204030204"/>
                <a:ea typeface="Calibri" panose="020F0502020204030204"/>
              </a:rPr>
              <a:t>S</a:t>
            </a:r>
            <a:br>
              <a:rPr sz="2200"/>
            </a:br>
            <a:r>
              <a:rPr lang="en-US" sz="2200" b="1" u="none" strike="noStrike">
                <a:solidFill>
                  <a:schemeClr val="lt1"/>
                </a:solidFill>
                <a:uFillTx/>
                <a:latin typeface="Calibri" panose="020F0502020204030204"/>
                <a:ea typeface="Calibri" panose="020F0502020204030204"/>
              </a:rPr>
              <a:t>State. of Fin. Pos. Question</a:t>
            </a:r>
            <a:endParaRPr lang="en-US" sz="2200" b="0" u="none" strike="noStrike">
              <a:solidFill>
                <a:schemeClr val="dk1"/>
              </a:solidFill>
              <a:uFillTx/>
              <a:latin typeface="Times New Roman" panose="02020603050405020304"/>
            </a:endParaRPr>
          </a:p>
        </p:txBody>
      </p:sp>
      <p:sp>
        <p:nvSpPr>
          <p:cNvPr id="440" name="PlaceHolder 2"/>
          <p:cNvSpPr>
            <a:spLocks noGrp="1"/>
          </p:cNvSpPr>
          <p:nvPr>
            <p:ph/>
          </p:nvPr>
        </p:nvSpPr>
        <p:spPr>
          <a:xfrm>
            <a:off x="304920" y="1752480"/>
            <a:ext cx="8347680" cy="449532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600" b="1" u="none" strike="noStrike">
                <a:solidFill>
                  <a:schemeClr val="dk1"/>
                </a:solidFill>
                <a:uFillTx/>
                <a:latin typeface="Calibri" panose="020F0502020204030204"/>
                <a:ea typeface="Calibri" panose="020F0502020204030204"/>
              </a:rPr>
              <a:t>I</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F</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R</a:t>
            </a:r>
            <a:r>
              <a:rPr lang="en-US" sz="100" b="1" u="none" strike="noStrike">
                <a:solidFill>
                  <a:schemeClr val="dk1"/>
                </a:solidFill>
                <a:uFillTx/>
                <a:latin typeface="Calibri" panose="020F0502020204030204"/>
                <a:ea typeface="Calibri" panose="020F0502020204030204"/>
              </a:rPr>
              <a:t> </a:t>
            </a:r>
            <a:r>
              <a:rPr lang="en-US" sz="2600" b="1" u="none" strike="noStrike">
                <a:solidFill>
                  <a:schemeClr val="dk1"/>
                </a:solidFill>
                <a:uFillTx/>
                <a:latin typeface="Calibri" panose="020F0502020204030204"/>
                <a:ea typeface="Calibri" panose="020F0502020204030204"/>
              </a:rPr>
              <a:t>S Self-Test Questions</a:t>
            </a:r>
            <a:endParaRPr lang="en-US" sz="26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400" b="0" u="none" strike="noStrike">
                <a:solidFill>
                  <a:schemeClr val="dk1"/>
                </a:solidFill>
                <a:uFillTx/>
                <a:latin typeface="Calibri" panose="020F0502020204030204"/>
                <a:ea typeface="Calibri" panose="020F0502020204030204"/>
              </a:rPr>
              <a:t>Companies that follow I</a:t>
            </a:r>
            <a:r>
              <a:rPr lang="en-US" sz="100" b="0" u="none" strike="noStrike">
                <a:solidFill>
                  <a:schemeClr val="dk1"/>
                </a:solidFill>
                <a:uFillTx/>
                <a:latin typeface="Calibri" panose="020F0502020204030204"/>
                <a:ea typeface="Calibri" panose="020F0502020204030204"/>
              </a:rPr>
              <a:t> </a:t>
            </a:r>
            <a:r>
              <a:rPr lang="en-US" sz="24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4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400" b="0" u="none" strike="noStrike">
                <a:solidFill>
                  <a:schemeClr val="dk1"/>
                </a:solidFill>
                <a:uFillTx/>
                <a:latin typeface="Calibri" panose="020F0502020204030204"/>
                <a:ea typeface="Calibri" panose="020F0502020204030204"/>
              </a:rPr>
              <a:t>S:</a:t>
            </a:r>
            <a:endParaRPr lang="en-US" sz="24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400" b="0" u="none" strike="noStrike">
                <a:solidFill>
                  <a:schemeClr val="dk1"/>
                </a:solidFill>
                <a:uFillTx/>
                <a:latin typeface="Calibri" panose="020F0502020204030204"/>
                <a:ea typeface="Calibri" panose="020F0502020204030204"/>
              </a:rPr>
              <a:t>use the term stock instead of shares for investments.</a:t>
            </a:r>
            <a:endParaRPr lang="en-US" sz="24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400" b="0" u="none" strike="noStrike">
                <a:solidFill>
                  <a:schemeClr val="dk1"/>
                </a:solidFill>
                <a:uFillTx/>
                <a:latin typeface="Calibri" panose="020F0502020204030204"/>
                <a:ea typeface="Calibri" panose="020F0502020204030204"/>
              </a:rPr>
              <a:t>may offset assets against liabilities and show net assets and net liabilities on their statements of financial position, rather than the underlying detailed line items.</a:t>
            </a:r>
            <a:endParaRPr lang="en-US" sz="24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400" b="0" u="none" strike="noStrike">
                <a:solidFill>
                  <a:schemeClr val="dk1"/>
                </a:solidFill>
                <a:uFillTx/>
                <a:latin typeface="Calibri" panose="020F0502020204030204"/>
                <a:ea typeface="Calibri" panose="020F0502020204030204"/>
              </a:rPr>
              <a:t>may report non-current assets before current assets on the statement of financial position.</a:t>
            </a:r>
            <a:endParaRPr lang="en-US" sz="24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400" b="0" u="none" strike="noStrike">
                <a:solidFill>
                  <a:schemeClr val="dk1"/>
                </a:solidFill>
                <a:uFillTx/>
                <a:latin typeface="Calibri" panose="020F0502020204030204"/>
                <a:ea typeface="Calibri" panose="020F0502020204030204"/>
              </a:rPr>
              <a:t>do not have any guidelines as to what should be reported on the statement of financial position.</a:t>
            </a:r>
            <a:endParaRPr lang="en-US" sz="2400" b="0" u="none" strike="noStrike">
              <a:solidFill>
                <a:schemeClr val="dk1"/>
              </a:solidFill>
              <a:uFillTx/>
              <a:latin typeface="Times New Roman" panose="02020603050405020304"/>
            </a:endParaRPr>
          </a:p>
        </p:txBody>
      </p:sp>
      <p:sp>
        <p:nvSpPr>
          <p:cNvPr id="441" name="PlaceHolder 3"/>
          <p:cNvSpPr>
            <a:spLocks noGrp="1"/>
          </p:cNvSpPr>
          <p:nvPr>
            <p:ph/>
          </p:nvPr>
        </p:nvSpPr>
        <p:spPr>
          <a:xfrm>
            <a:off x="309600" y="647712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IN" sz="1200" b="0" u="none" strike="noStrike">
                <a:solidFill>
                  <a:schemeClr val="dk1"/>
                </a:solidFill>
                <a:uFillTx/>
                <a:latin typeface="Calibri" panose="020F0502020204030204"/>
              </a:rPr>
              <a:t>L</a:t>
            </a:r>
            <a:r>
              <a:rPr lang="en-IN" sz="100" b="0" u="none" strike="noStrike">
                <a:solidFill>
                  <a:schemeClr val="dk1"/>
                </a:solidFill>
                <a:uFillTx/>
                <a:latin typeface="Calibri" panose="020F0502020204030204"/>
              </a:rPr>
              <a:t> </a:t>
            </a:r>
            <a:r>
              <a:rPr lang="en-IN" sz="1200" b="0" u="none" strike="noStrike">
                <a:solidFill>
                  <a:schemeClr val="dk1"/>
                </a:solidFill>
                <a:uFillTx/>
                <a:latin typeface="Calibri" panose="020F0502020204030204"/>
              </a:rPr>
              <a:t>O 6</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2683440" y="785520"/>
            <a:ext cx="3623040" cy="605160"/>
          </a:xfrm>
          <a:prstGeom prst="rect">
            <a:avLst/>
          </a:prstGeom>
          <a:noFill/>
          <a:ln w="0">
            <a:noFill/>
          </a:ln>
        </p:spPr>
        <p:txBody>
          <a:bodyPr lIns="91440" tIns="45720" rIns="91440" bIns="45720" anchor="t">
            <a:noAutofit/>
          </a:bodyPr>
          <a:p>
            <a:pPr indent="0" defTabSz="914400">
              <a:lnSpc>
                <a:spcPct val="90000"/>
              </a:lnSpc>
              <a:buNone/>
            </a:pPr>
            <a:r>
              <a:rPr lang="en-US" sz="2200" b="1" u="none" strike="noStrike">
                <a:solidFill>
                  <a:schemeClr val="lt1"/>
                </a:solidFill>
                <a:uFillTx/>
                <a:latin typeface="Calibri" panose="020F0502020204030204"/>
                <a:ea typeface="Calibri" panose="020F0502020204030204"/>
              </a:rPr>
              <a:t>A Look at I</a:t>
            </a:r>
            <a:r>
              <a:rPr lang="en-US" sz="100" b="1" u="none" strike="noStrike">
                <a:solidFill>
                  <a:schemeClr val="lt1"/>
                </a:solidFill>
                <a:uFillTx/>
                <a:latin typeface="Calibri" panose="020F0502020204030204"/>
                <a:ea typeface="Calibri" panose="020F0502020204030204"/>
              </a:rPr>
              <a:t> </a:t>
            </a:r>
            <a:r>
              <a:rPr lang="en-US" sz="2200" b="1" u="none" strike="noStrike">
                <a:solidFill>
                  <a:schemeClr val="lt1"/>
                </a:solidFill>
                <a:uFillTx/>
                <a:latin typeface="Calibri" panose="020F0502020204030204"/>
                <a:ea typeface="Calibri" panose="020F0502020204030204"/>
              </a:rPr>
              <a:t>F</a:t>
            </a:r>
            <a:r>
              <a:rPr lang="en-US" sz="100" b="1" u="none" strike="noStrike">
                <a:solidFill>
                  <a:schemeClr val="lt1"/>
                </a:solidFill>
                <a:uFillTx/>
                <a:latin typeface="Calibri" panose="020F0502020204030204"/>
                <a:ea typeface="Calibri" panose="020F0502020204030204"/>
              </a:rPr>
              <a:t> </a:t>
            </a:r>
            <a:r>
              <a:rPr lang="en-US" sz="2200" b="1" u="none" strike="noStrike">
                <a:solidFill>
                  <a:schemeClr val="lt1"/>
                </a:solidFill>
                <a:uFillTx/>
                <a:latin typeface="Calibri" panose="020F0502020204030204"/>
                <a:ea typeface="Calibri" panose="020F0502020204030204"/>
              </a:rPr>
              <a:t>R</a:t>
            </a:r>
            <a:r>
              <a:rPr lang="en-US" sz="100" b="1" u="none" strike="noStrike">
                <a:solidFill>
                  <a:schemeClr val="lt1"/>
                </a:solidFill>
                <a:uFillTx/>
                <a:latin typeface="Calibri" panose="020F0502020204030204"/>
                <a:ea typeface="Calibri" panose="020F0502020204030204"/>
              </a:rPr>
              <a:t> </a:t>
            </a:r>
            <a:r>
              <a:rPr lang="en-US" sz="2200" b="1" u="none" strike="noStrike">
                <a:solidFill>
                  <a:schemeClr val="lt1"/>
                </a:solidFill>
                <a:uFillTx/>
                <a:latin typeface="Calibri" panose="020F0502020204030204"/>
                <a:ea typeface="Calibri" panose="020F0502020204030204"/>
              </a:rPr>
              <a:t>S</a:t>
            </a:r>
            <a:br>
              <a:rPr sz="2200"/>
            </a:br>
            <a:r>
              <a:rPr lang="en-US" sz="2200" b="1" u="none" strike="noStrike">
                <a:solidFill>
                  <a:schemeClr val="lt1"/>
                </a:solidFill>
                <a:uFillTx/>
                <a:latin typeface="Calibri" panose="020F0502020204030204"/>
                <a:ea typeface="Calibri" panose="020F0502020204030204"/>
              </a:rPr>
              <a:t>State. of Fin. Pos. Answer</a:t>
            </a:r>
            <a:endParaRPr lang="en-US" sz="2200" b="0" u="none" strike="noStrike">
              <a:solidFill>
                <a:schemeClr val="dk1"/>
              </a:solidFill>
              <a:uFillTx/>
              <a:latin typeface="Times New Roman" panose="02020603050405020304"/>
            </a:endParaRPr>
          </a:p>
        </p:txBody>
      </p:sp>
      <p:sp>
        <p:nvSpPr>
          <p:cNvPr id="443" name="PlaceHolder 2"/>
          <p:cNvSpPr>
            <a:spLocks noGrp="1"/>
          </p:cNvSpPr>
          <p:nvPr>
            <p:ph/>
          </p:nvPr>
        </p:nvSpPr>
        <p:spPr>
          <a:xfrm>
            <a:off x="304920" y="1752480"/>
            <a:ext cx="8534160" cy="4376880"/>
          </a:xfrm>
          <a:prstGeom prst="rect">
            <a:avLst/>
          </a:prstGeom>
          <a:noFill/>
          <a:ln w="0">
            <a:noFill/>
          </a:ln>
        </p:spPr>
        <p:txBody>
          <a:bodyPr lIns="90000" tIns="45000" rIns="90000" bIns="45000" anchor="t">
            <a:noAutofit/>
          </a:bodyPr>
          <a:p>
            <a:pPr indent="0" defTabSz="914400">
              <a:lnSpc>
                <a:spcPct val="100000"/>
              </a:lnSpc>
              <a:spcBef>
                <a:spcPts val="625"/>
              </a:spcBef>
              <a:buNone/>
              <a:tabLst>
                <a:tab pos="0" algn="l"/>
              </a:tabLst>
            </a:pPr>
            <a:r>
              <a:rPr lang="en-US" sz="2200" b="1" u="none" strike="noStrike">
                <a:solidFill>
                  <a:schemeClr val="dk1"/>
                </a:solidFill>
                <a:uFillTx/>
                <a:latin typeface="Calibri" panose="020F0502020204030204"/>
                <a:ea typeface="Calibri" panose="020F0502020204030204"/>
              </a:rPr>
              <a:t>I</a:t>
            </a:r>
            <a:r>
              <a:rPr lang="en-US" sz="100" b="1" u="none" strike="noStrike">
                <a:solidFill>
                  <a:schemeClr val="dk1"/>
                </a:solidFill>
                <a:uFillTx/>
                <a:latin typeface="Calibri" panose="020F0502020204030204"/>
                <a:ea typeface="Calibri" panose="020F0502020204030204"/>
              </a:rPr>
              <a:t> </a:t>
            </a:r>
            <a:r>
              <a:rPr lang="en-US" sz="2200" b="1" u="none" strike="noStrike">
                <a:solidFill>
                  <a:schemeClr val="dk1"/>
                </a:solidFill>
                <a:uFillTx/>
                <a:latin typeface="Calibri" panose="020F0502020204030204"/>
                <a:ea typeface="Calibri" panose="020F0502020204030204"/>
              </a:rPr>
              <a:t>F</a:t>
            </a:r>
            <a:r>
              <a:rPr lang="en-US" sz="100" b="1" u="none" strike="noStrike">
                <a:solidFill>
                  <a:schemeClr val="dk1"/>
                </a:solidFill>
                <a:uFillTx/>
                <a:latin typeface="Calibri" panose="020F0502020204030204"/>
                <a:ea typeface="Calibri" panose="020F0502020204030204"/>
              </a:rPr>
              <a:t> </a:t>
            </a:r>
            <a:r>
              <a:rPr lang="en-US" sz="2200" b="1" u="none" strike="noStrike">
                <a:solidFill>
                  <a:schemeClr val="dk1"/>
                </a:solidFill>
                <a:uFillTx/>
                <a:latin typeface="Calibri" panose="020F0502020204030204"/>
                <a:ea typeface="Calibri" panose="020F0502020204030204"/>
              </a:rPr>
              <a:t>R</a:t>
            </a:r>
            <a:r>
              <a:rPr lang="en-US" sz="100" b="1" u="none" strike="noStrike">
                <a:solidFill>
                  <a:schemeClr val="dk1"/>
                </a:solidFill>
                <a:uFillTx/>
                <a:latin typeface="Calibri" panose="020F0502020204030204"/>
                <a:ea typeface="Calibri" panose="020F0502020204030204"/>
              </a:rPr>
              <a:t> </a:t>
            </a:r>
            <a:r>
              <a:rPr lang="en-US" sz="2200" b="1" u="none" strike="noStrike">
                <a:solidFill>
                  <a:schemeClr val="dk1"/>
                </a:solidFill>
                <a:uFillTx/>
                <a:latin typeface="Calibri" panose="020F0502020204030204"/>
                <a:ea typeface="Calibri" panose="020F0502020204030204"/>
              </a:rPr>
              <a:t>S Self-Test Questions</a:t>
            </a:r>
            <a:endParaRPr lang="en-US" sz="2200" b="0" u="none" strike="noStrike">
              <a:solidFill>
                <a:schemeClr val="dk1"/>
              </a:solidFill>
              <a:uFillTx/>
              <a:latin typeface="Times New Roman" panose="02020603050405020304"/>
            </a:endParaRPr>
          </a:p>
          <a:p>
            <a:pPr indent="0" defTabSz="914400">
              <a:lnSpc>
                <a:spcPct val="100000"/>
              </a:lnSpc>
              <a:spcBef>
                <a:spcPts val="625"/>
              </a:spcBef>
              <a:buNone/>
              <a:tabLst>
                <a:tab pos="0" algn="l"/>
              </a:tabLst>
            </a:pPr>
            <a:r>
              <a:rPr lang="en-US" sz="2200" b="0" u="none" strike="noStrike">
                <a:solidFill>
                  <a:schemeClr val="dk1"/>
                </a:solidFill>
                <a:uFillTx/>
                <a:latin typeface="Calibri" panose="020F0502020204030204"/>
                <a:ea typeface="Calibri" panose="020F0502020204030204"/>
              </a:rPr>
              <a:t>Companies that follow I</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F</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R</a:t>
            </a:r>
            <a:r>
              <a:rPr lang="en-US" sz="100" b="0" u="none" strike="noStrike">
                <a:solidFill>
                  <a:schemeClr val="dk1"/>
                </a:solidFill>
                <a:uFillTx/>
                <a:latin typeface="Calibri" panose="020F0502020204030204"/>
                <a:ea typeface="Calibri" panose="020F0502020204030204"/>
              </a:rPr>
              <a:t> </a:t>
            </a:r>
            <a:r>
              <a:rPr lang="en-US" sz="2200" b="0" u="none" strike="noStrike">
                <a:solidFill>
                  <a:schemeClr val="dk1"/>
                </a:solidFill>
                <a:uFillTx/>
                <a:latin typeface="Calibri" panose="020F0502020204030204"/>
                <a:ea typeface="Calibri" panose="020F0502020204030204"/>
              </a:rPr>
              <a:t>S:</a:t>
            </a:r>
            <a:endParaRPr lang="en-US" sz="22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200" b="0" u="none" strike="noStrike">
                <a:solidFill>
                  <a:schemeClr val="dk1"/>
                </a:solidFill>
                <a:uFillTx/>
                <a:latin typeface="Calibri" panose="020F0502020204030204"/>
                <a:ea typeface="Calibri" panose="020F0502020204030204"/>
              </a:rPr>
              <a:t>use the term stock instead of shares for investments.</a:t>
            </a:r>
            <a:endParaRPr lang="en-US" sz="22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200" b="0" u="none" strike="noStrike">
                <a:solidFill>
                  <a:schemeClr val="dk1"/>
                </a:solidFill>
                <a:uFillTx/>
                <a:latin typeface="Calibri" panose="020F0502020204030204"/>
                <a:ea typeface="Calibri" panose="020F0502020204030204"/>
              </a:rPr>
              <a:t>may offset assets against liabilities and show net assets and net liabilities on their statements of financial position, rather than the underlying detailed line items.</a:t>
            </a:r>
            <a:endParaRPr lang="en-US" sz="22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200" b="0" u="none" strike="noStrike">
                <a:solidFill>
                  <a:srgbClr val="911621"/>
                </a:solidFill>
                <a:uFillTx/>
                <a:latin typeface="Calibri" panose="020F0502020204030204"/>
                <a:ea typeface="Calibri" panose="020F0502020204030204"/>
              </a:rPr>
              <a:t>Answer: </a:t>
            </a:r>
            <a:r>
              <a:rPr lang="en-US" sz="2200" b="0" u="none" strike="noStrike">
                <a:solidFill>
                  <a:schemeClr val="dk1"/>
                </a:solidFill>
                <a:uFillTx/>
                <a:latin typeface="Calibri" panose="020F0502020204030204"/>
                <a:ea typeface="Calibri" panose="020F0502020204030204"/>
              </a:rPr>
              <a:t>may report non-current assets before current assets on the statement of financial position.</a:t>
            </a:r>
            <a:endParaRPr lang="en-US" sz="2200" b="0" u="none" strike="noStrike">
              <a:solidFill>
                <a:schemeClr val="dk1"/>
              </a:solidFill>
              <a:uFillTx/>
              <a:latin typeface="Times New Roman" panose="02020603050405020304"/>
            </a:endParaRPr>
          </a:p>
          <a:p>
            <a:pPr marL="971550" lvl="1" indent="-514350" defTabSz="914400">
              <a:lnSpc>
                <a:spcPct val="100000"/>
              </a:lnSpc>
              <a:spcBef>
                <a:spcPts val="625"/>
              </a:spcBef>
              <a:buClr>
                <a:srgbClr val="911B21"/>
              </a:buClr>
              <a:buFont typeface="Arial" panose="020B0604020202020204"/>
              <a:buAutoNum type="alphaLcPeriod"/>
              <a:tabLst>
                <a:tab pos="0" algn="l"/>
              </a:tabLst>
            </a:pPr>
            <a:r>
              <a:rPr lang="en-US" sz="2200" b="0" u="none" strike="noStrike">
                <a:solidFill>
                  <a:schemeClr val="dk1"/>
                </a:solidFill>
                <a:uFillTx/>
                <a:latin typeface="Calibri" panose="020F0502020204030204"/>
                <a:ea typeface="Calibri" panose="020F0502020204030204"/>
              </a:rPr>
              <a:t>do not have any guidelines as to what should be reported on the statement of financial position.</a:t>
            </a:r>
            <a:endParaRPr lang="en-US" sz="2200" b="0" u="none" strike="noStrike">
              <a:solidFill>
                <a:schemeClr val="dk1"/>
              </a:solidFill>
              <a:uFillTx/>
              <a:latin typeface="Times New Roman" panose="02020603050405020304"/>
            </a:endParaRPr>
          </a:p>
        </p:txBody>
      </p:sp>
      <p:sp>
        <p:nvSpPr>
          <p:cNvPr id="444" name="PlaceHolder 3"/>
          <p:cNvSpPr>
            <a:spLocks noGrp="1"/>
          </p:cNvSpPr>
          <p:nvPr>
            <p:ph/>
          </p:nvPr>
        </p:nvSpPr>
        <p:spPr>
          <a:xfrm>
            <a:off x="304920" y="6419160"/>
            <a:ext cx="787320" cy="331200"/>
          </a:xfrm>
          <a:prstGeom prst="rect">
            <a:avLst/>
          </a:prstGeom>
          <a:noFill/>
          <a:ln w="0">
            <a:noFill/>
          </a:ln>
        </p:spPr>
        <p:txBody>
          <a:bodyPr lIns="90000" tIns="45000" rIns="90000" bIns="45000" anchor="ctr">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6</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304920" y="762120"/>
            <a:ext cx="8534160" cy="990360"/>
          </a:xfrm>
          <a:prstGeom prst="rect">
            <a:avLst/>
          </a:prstGeom>
          <a:noFill/>
          <a:ln w="0">
            <a:noFill/>
          </a:ln>
        </p:spPr>
        <p:txBody>
          <a:bodyPr lIns="91440" tIns="45720" rIns="91440" bIns="45720" anchor="t">
            <a:noAutofit/>
          </a:bodyPr>
          <a:p>
            <a:pPr indent="0" defTabSz="914400">
              <a:lnSpc>
                <a:spcPct val="90000"/>
              </a:lnSpc>
              <a:buNone/>
            </a:pPr>
            <a:r>
              <a:rPr lang="en-US" sz="4000" b="1" u="none" strike="noStrike">
                <a:solidFill>
                  <a:srgbClr val="007787"/>
                </a:solidFill>
                <a:uFillTx/>
                <a:latin typeface="Calibri" panose="020F0502020204030204"/>
                <a:ea typeface="Times New Roman" panose="02020603050405020304"/>
              </a:rPr>
              <a:t>Copyright</a:t>
            </a:r>
            <a:endParaRPr lang="en-US" sz="4000" b="0" u="none" strike="noStrike">
              <a:solidFill>
                <a:schemeClr val="dk1"/>
              </a:solidFill>
              <a:uFillTx/>
              <a:latin typeface="Times New Roman" panose="02020603050405020304"/>
            </a:endParaRPr>
          </a:p>
        </p:txBody>
      </p:sp>
      <p:sp>
        <p:nvSpPr>
          <p:cNvPr id="446" name="PlaceHolder 2"/>
          <p:cNvSpPr>
            <a:spLocks noGrp="1"/>
          </p:cNvSpPr>
          <p:nvPr>
            <p:ph/>
          </p:nvPr>
        </p:nvSpPr>
        <p:spPr>
          <a:xfrm>
            <a:off x="304920" y="1752480"/>
            <a:ext cx="8534160" cy="4459320"/>
          </a:xfrm>
          <a:prstGeom prst="rect">
            <a:avLst/>
          </a:prstGeom>
          <a:noFill/>
          <a:ln w="0">
            <a:noFill/>
          </a:ln>
        </p:spPr>
        <p:txBody>
          <a:bodyPr lIns="90000" tIns="45000" rIns="90000" bIns="45000" anchor="t">
            <a:noAutofit/>
          </a:bodyPr>
          <a:p>
            <a:pPr indent="0" defTabSz="914400">
              <a:lnSpc>
                <a:spcPct val="100000"/>
              </a:lnSpc>
              <a:spcBef>
                <a:spcPts val="1000"/>
              </a:spcBef>
              <a:buNone/>
              <a:tabLst>
                <a:tab pos="0" algn="l"/>
              </a:tabLst>
            </a:pPr>
            <a:r>
              <a:rPr lang="en-US" sz="2400" b="1" u="none" strike="noStrike">
                <a:solidFill>
                  <a:schemeClr val="dk1"/>
                </a:solidFill>
                <a:uFillTx/>
                <a:latin typeface="Calibri" panose="020F0502020204030204"/>
                <a:ea typeface="Times New Roman" panose="02020603050405020304"/>
              </a:rPr>
              <a:t>©2020 John Wiley &amp; Sons, Inc. All rights reserved.</a:t>
            </a:r>
            <a:endParaRPr lang="en-US" sz="2400" b="0" u="none" strike="noStrike">
              <a:solidFill>
                <a:schemeClr val="dk1"/>
              </a:solidFill>
              <a:uFillTx/>
              <a:latin typeface="Times New Roman" panose="02020603050405020304"/>
            </a:endParaRPr>
          </a:p>
          <a:p>
            <a:pPr indent="0" defTabSz="914400">
              <a:lnSpc>
                <a:spcPct val="150000"/>
              </a:lnSpc>
              <a:spcBef>
                <a:spcPts val="1000"/>
              </a:spcBef>
              <a:buNone/>
              <a:tabLst>
                <a:tab pos="0" algn="l"/>
              </a:tabLst>
            </a:pPr>
            <a:r>
              <a:rPr lang="en-US" sz="1800" b="0" u="none" strike="noStrike">
                <a:solidFill>
                  <a:schemeClr val="dk1"/>
                </a:solidFill>
                <a:uFillTx/>
                <a:latin typeface="Calibri" panose="020F0502020204030204"/>
                <a:ea typeface="Times New Roman" panose="02020603050405020304"/>
              </a:rPr>
              <a:t>No part of this publication may be reproduced, stored in a retrieval system, or transmitted, in any form or by any means, electronic, mechanical, photocopying, recording or otherwise, except as permitted by law. Advice on how to obtain permission to reuse this material is available at http://www.wiley.com/go/permissions.</a:t>
            </a:r>
            <a:endParaRPr lang="en-US" sz="18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277200" y="457200"/>
            <a:ext cx="8543520" cy="974880"/>
          </a:xfrm>
          <a:prstGeom prst="rect">
            <a:avLst/>
          </a:prstGeom>
          <a:noFill/>
          <a:ln w="0">
            <a:noFill/>
          </a:ln>
        </p:spPr>
        <p:txBody>
          <a:bodyPr lIns="91440" tIns="45720" rIns="91440" bIns="45720" anchor="t">
            <a:normAutofit fontScale="92500" lnSpcReduction="19999"/>
          </a:bodyPr>
          <a:p>
            <a:pPr indent="0" defTabSz="914400">
              <a:lnSpc>
                <a:spcPct val="100000"/>
              </a:lnSpc>
              <a:buNone/>
            </a:pPr>
            <a:r>
              <a:rPr lang="en-US" sz="4000" b="1" u="none" strike="noStrike">
                <a:solidFill>
                  <a:srgbClr val="007787"/>
                </a:solidFill>
                <a:uFillTx/>
                <a:latin typeface="Calibri" panose="020F0502020204030204"/>
                <a:ea typeface="Calibri" panose="020F0502020204030204"/>
              </a:rPr>
              <a:t>Steps in Preparing a Worksheet</a:t>
            </a:r>
            <a:br>
              <a:rPr sz="4000"/>
            </a:br>
            <a:r>
              <a:rPr lang="en-US" sz="3100" b="1" u="none" strike="noStrike">
                <a:solidFill>
                  <a:srgbClr val="007787"/>
                </a:solidFill>
                <a:uFillTx/>
                <a:latin typeface="Calibri" panose="020F0502020204030204"/>
                <a:ea typeface="Calibri" panose="020F0502020204030204"/>
              </a:rPr>
              <a:t>Extend Amounts to Financial Statement Columns</a:t>
            </a:r>
            <a:endParaRPr lang="en-US" sz="3100" b="0" u="none" strike="noStrike">
              <a:solidFill>
                <a:schemeClr val="dk1"/>
              </a:solidFill>
              <a:uFillTx/>
              <a:latin typeface="Times New Roman" panose="02020603050405020304"/>
            </a:endParaRPr>
          </a:p>
        </p:txBody>
      </p:sp>
      <p:pic>
        <p:nvPicPr>
          <p:cNvPr id="181" name="Picture Placeholder 13" descr="A worksheet titled Pioneer Advertising displays a statement of three-line heading consisting of the name of the company, Pioneer Advertising Incorporated; type of the statement, Worksheet; and the date, For the Month Ended October 31, 2022. There are two column headers: Account Titles and Worksheets. The worksheet column divides into five sub columns: Trial Balance, Adjustments, Adjusted Trial Balance, Income Statement, and Balance Sheet. Each sub column further divides into Debit and Credit columns.&#10;The selected accounts and their respective credit debit amounts are,&#10;Cash: Trial balance, 15,200 debit; Adjusted trial balance, 15,200 debit; and Balance sheet, 15,200 debit.&#10;Supplies: Trial balance, 2,500 debit; Adjustments, (a) 1,500 credit; Adjusted trial balance, 1,000 debit; and Balance sheet, 1,000 debit.&#10;Prepaid Insurance: Trial balance, 600 debit; Adjustments, (b) 50 credit; Adjusted trial balance, 550 debit; and Balance sheet, 550 debit.&#10;Equipment: Trial balance, 5,000 debit; Adjusted trial balance, 5000 debit; and Balance sheet, 5000 debit.&#10;Notes payable: Trial balance, 5,000 credit; Adjusted trial balance, 5,000 credit; and Balance sheet, 5,000 credit.&#10;Accounts Payable: Trial balance, 2,500 credit; Adjusted trial balance, 2,500 credit; and Balance sheet, 2,500 credit.&#10;Unearned Service Revenue: Trial balance, 1,200 credit; Adjustments, (d) 400 debit; Adjusted trial balance, 800 credit; and Balance sheet, 800 credit.&#10;Common Stock: Trial balance, 10,000 credit; Adjusted trial balance, 10,000 credit; and Balance sheet, 10,000 credit.&#10;Dividends: Trial balance, 500 debit; Adjusted trial balance, 500 debit; and Balance sheet, 500 debit.&#10;Service Revenue: Trial balance, 10,000 credit; Adjustments, (d) 400 credit; Adjusted trial balance, 10,600 credit; and Income statement, 10,600 credit.&#10;The amount (e) 200 is displayed under the Adjustments credited in service revenue.&#10;Salaries and Wages Expense: Trial balance, 4,000 debit; Adjustments, (g) 1,200 debit; Adjusted trial balance, 5,200 debit; and Income statement, 5,200 debit.&#10;Rent Expense: Trial balance, 900 debit; Adjusted trial balance, 900 debit; and Income statement, 900 debit.&#10;The total debit amount of the Trial balance is 28,700 and the total credit amount of the Trial balance is 28,700.&#10;The additional account names are present at the bottom left, and their respective amounts are displayed under the columns in the worksheet are,&#10;Supplies Expense: Adjustments, (a) 1,500 debit; Adjusted trial balance, 1,500 debit; and Income statement, 1,500 debit.&#10;Insurance Expense: Adjustments, (b) 50 debit; Adjusted trial balance, 50 debit; and Income statement, 50 debit.&#10;Accumulated depreciation Equipment: Adjustments, (a) 40 credit; Adjusted trial balance, 50 credit; and balance sheet, 40 credit.&#10;Depreciation Expense: Adjustments, (c) 40 debit; Adjusted trial balance, 40 debit; and Income statement, 40 debit.&#10;Accounts Receivable: Adjustments, (e) 200 debit; Adjusted trial balance, 200 debit; and balance sheet, 200 debit.&#10;Interest Expense: Adjustments, (f) 50 debit; Adjusted trial balance, 50 debit; and Income statement, 50 debit.&#10;Interest Payable: Adjustments, (f) 50 credit; Adjusted trial balance, 50 credit; and balance sheet, 50 credit.&#10;Salaries and Wages Payable: Adjustments, (g) 1,200 credit; Adjusted trial balance, 1,200 credit; and balance sheet, 1,200 credit.&#10;The total debit amount of the Adjustments is 3,440, and the total credit amount is 3,440. The total debit amount of the Adjusted trial balance is 30,190, and the total credit amount is 30,190. The total debit amount of the Income Statement is 7,740, and the total credit amount is 10,600. The total debit amount of the Balance Sheet is 22,450, and the total credit amount is 19,590.&#10;The net income debited in the Income statement is 2,860, and the net income credited in the balance sheet is 2,860.&#10;The last row displays the total amount of the Income Statement and the balance sheet as Income statement, 10,600 debit, 10,600 credit; Balance sheet, 22,450 debit, 22,450 credit."/>
          <p:cNvPicPr/>
          <p:nvPr/>
        </p:nvPicPr>
        <p:blipFill>
          <a:blip r:embed="rId1"/>
          <a:stretch>
            <a:fillRect/>
          </a:stretch>
        </p:blipFill>
        <p:spPr>
          <a:xfrm>
            <a:off x="1636920" y="1617480"/>
            <a:ext cx="5869800" cy="4555800"/>
          </a:xfrm>
          <a:prstGeom prst="rect">
            <a:avLst/>
          </a:prstGeom>
          <a:ln w="0">
            <a:noFill/>
          </a:ln>
        </p:spPr>
      </p:pic>
      <p:sp>
        <p:nvSpPr>
          <p:cNvPr id="182" name="PlaceHolder 2"/>
          <p:cNvSpPr>
            <a:spLocks noGrp="1"/>
          </p:cNvSpPr>
          <p:nvPr>
            <p:ph/>
          </p:nvPr>
        </p:nvSpPr>
        <p:spPr>
          <a:xfrm>
            <a:off x="380880" y="6419880"/>
            <a:ext cx="560160" cy="275760"/>
          </a:xfrm>
          <a:prstGeom prst="rect">
            <a:avLst/>
          </a:prstGeom>
          <a:noFill/>
          <a:ln w="0">
            <a:noFill/>
          </a:ln>
        </p:spPr>
        <p:txBody>
          <a:bodyPr lIns="90000" tIns="45000" rIns="90000" bIns="45000" anchor="t">
            <a:noAutofit/>
          </a:bodyPr>
          <a:p>
            <a:pPr indent="0" defTabSz="914400">
              <a:lnSpc>
                <a:spcPct val="90000"/>
              </a:lnSpc>
              <a:spcBef>
                <a:spcPts val="1000"/>
              </a:spcBef>
              <a:buNone/>
              <a:tabLst>
                <a:tab pos="0" algn="l"/>
              </a:tabLst>
            </a:pPr>
            <a:r>
              <a:rPr lang="en-US" sz="1200" b="0" u="none" strike="noStrike">
                <a:solidFill>
                  <a:schemeClr val="dk1"/>
                </a:solidFill>
                <a:uFillTx/>
                <a:latin typeface="Calibri" panose="020F0502020204030204"/>
              </a:rPr>
              <a:t>L</a:t>
            </a:r>
            <a:r>
              <a:rPr lang="en-US" sz="100" b="0" u="none" strike="noStrike">
                <a:solidFill>
                  <a:schemeClr val="dk1"/>
                </a:solidFill>
                <a:uFillTx/>
                <a:latin typeface="Calibri" panose="020F0502020204030204"/>
              </a:rPr>
              <a:t> </a:t>
            </a:r>
            <a:r>
              <a:rPr lang="en-US" sz="1200" b="0" u="none" strike="noStrike">
                <a:solidFill>
                  <a:schemeClr val="dk1"/>
                </a:solidFill>
                <a:uFillTx/>
                <a:latin typeface="Calibri" panose="020F0502020204030204"/>
              </a:rPr>
              <a:t>O 1</a:t>
            </a:r>
            <a:endParaRPr lang="en-US" sz="1200" b="0" u="none" strike="noStrike">
              <a:solidFill>
                <a:schemeClr val="dk1"/>
              </a:solidFill>
              <a:uFillTx/>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majorFont>
      <a:minorFont>
        <a:latin typeface="Times New Roman"/>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24243</Words>
  <Application>WPS Presentation</Application>
  <PresentationFormat/>
  <Paragraphs>759</Paragraphs>
  <Slides>86</Slides>
  <Notes>0</Notes>
  <HiddenSlides>0</HiddenSlides>
  <MMClips>0</MMClips>
  <ScaleCrop>false</ScaleCrop>
  <HeadingPairs>
    <vt:vector size="6" baseType="variant">
      <vt:variant>
        <vt:lpstr>已用的字体</vt:lpstr>
      </vt:variant>
      <vt:variant>
        <vt:i4>13</vt:i4>
      </vt:variant>
      <vt:variant>
        <vt:lpstr>主题</vt:lpstr>
      </vt:variant>
      <vt:variant>
        <vt:i4>20</vt:i4>
      </vt:variant>
      <vt:variant>
        <vt:lpstr>幻灯片标题</vt:lpstr>
      </vt:variant>
      <vt:variant>
        <vt:i4>86</vt:i4>
      </vt:variant>
    </vt:vector>
  </HeadingPairs>
  <TitlesOfParts>
    <vt:vector size="119" baseType="lpstr">
      <vt:lpstr>Arial</vt:lpstr>
      <vt:lpstr>SimSun</vt:lpstr>
      <vt:lpstr>Wingdings</vt:lpstr>
      <vt:lpstr>Times New Roman</vt:lpstr>
      <vt:lpstr>STIX</vt:lpstr>
      <vt:lpstr>AMGDT</vt:lpstr>
      <vt:lpstr>Arial</vt:lpstr>
      <vt:lpstr>Calibri</vt:lpstr>
      <vt:lpstr>Symbol</vt:lpstr>
      <vt:lpstr>Courier New</vt:lpstr>
      <vt:lpstr>Source Sans Pro</vt:lpstr>
      <vt:lpstr>Microsoft YaHei</vt:lpstr>
      <vt:lpstr>Arial Unicode MS</vt:lpstr>
      <vt:lpstr>Opener</vt:lpstr>
      <vt:lpstr>Opener</vt:lpstr>
      <vt:lpstr>Opener</vt:lpstr>
      <vt:lpstr>Chapter Outline</vt:lpstr>
      <vt:lpstr>Chapter Outline</vt:lpstr>
      <vt:lpstr>Chapter Outline</vt:lpstr>
      <vt:lpstr>Chapter Outline</vt:lpstr>
      <vt:lpstr>Chapter Outline</vt:lpstr>
      <vt:lpstr>Chapter Outline</vt:lpstr>
      <vt:lpstr>Chapter Outline</vt:lpstr>
      <vt:lpstr>Chapter Outline</vt:lpstr>
      <vt:lpstr>Chapter Outline</vt:lpstr>
      <vt:lpstr>Chapter Outline</vt:lpstr>
      <vt:lpstr>Chapter Outline</vt:lpstr>
      <vt:lpstr>Chapter Outline</vt:lpstr>
      <vt:lpstr>Chapter Outline</vt:lpstr>
      <vt:lpstr>Chapter Outline</vt:lpstr>
      <vt:lpstr>Chapter Outline</vt:lpstr>
      <vt:lpstr>Chapter Outline</vt:lpstr>
      <vt:lpstr>Chapter Outline</vt:lpstr>
      <vt:lpstr>Financial Accounting</vt:lpstr>
      <vt:lpstr>Financial Accounting  </vt:lpstr>
      <vt:lpstr>Completing the Accounting Cycle</vt:lpstr>
      <vt:lpstr>LEARNING OBJECTIVE 1 Prepare a Worksheet</vt:lpstr>
      <vt:lpstr>Steps in Preparing a Worksheet Form and Procedure for a Worksheet</vt:lpstr>
      <vt:lpstr>Steps in Preparing a Worksheet Prepare a Trial Balance on the Worksheet</vt:lpstr>
      <vt:lpstr>Steps in Preparing a Worksheet Enter the Adjustments in the Adjustments Columns</vt:lpstr>
      <vt:lpstr>Steps in Preparing a Worksheet Complete the Adjusted Trial Balance Columns</vt:lpstr>
      <vt:lpstr>Steps in Preparing a Worksheet Extend Amounts to Financial Statement Columns</vt:lpstr>
      <vt:lpstr>Steps in Preparing a Worksheet Total Columns, Compute Net Income (Loss)</vt:lpstr>
      <vt:lpstr>Steps in Preparing a Worksheet Question</vt:lpstr>
      <vt:lpstr>Steps in Preparing a Worksheet Answer</vt:lpstr>
      <vt:lpstr>Preparing Financial Statements from a Worksheet</vt:lpstr>
      <vt:lpstr>Preparing Statements from a Worksheet Income Statement</vt:lpstr>
      <vt:lpstr>Preparing Statements from a Worksheet Retained Earnings Statement</vt:lpstr>
      <vt:lpstr>Preparing Statements from a Worksheet Balance Sheet</vt:lpstr>
      <vt:lpstr>Preparing Adjusting Entries from a Worksheet</vt:lpstr>
      <vt:lpstr>DO IT! 1: Worksheet</vt:lpstr>
      <vt:lpstr>LEARNING OBJECTIVE 2 Prepare Closing Entries and a Post-Closing Trial Balance</vt:lpstr>
      <vt:lpstr>Preparing Closing Entries Purpose</vt:lpstr>
      <vt:lpstr>Preparing Closing Entries Diagram of Closing Process-Corporation</vt:lpstr>
      <vt:lpstr>Preparing Closing Entries Closing Entries Journalized</vt:lpstr>
      <vt:lpstr>Preparing Closing Entries Posting of Closing Entries</vt:lpstr>
      <vt:lpstr>Accounting Across the Organization Cisco Systems</vt:lpstr>
      <vt:lpstr>Accounting Across the Organization Cisco Systems (Question and Answer)</vt:lpstr>
      <vt:lpstr>Preparing a Post-Closing Trial Balance</vt:lpstr>
      <vt:lpstr>DO IT! 2: Closing Entries</vt:lpstr>
      <vt:lpstr>DO IT! 2: Closing Entries Solution</vt:lpstr>
      <vt:lpstr>LEARNING OBJECTIVE 3 Explain the Steps in the Accounting Cycle and How to Prepare Correcting Entries</vt:lpstr>
      <vt:lpstr>The Accounting Cycle Analyze Business Transactions</vt:lpstr>
      <vt:lpstr>The Accounting Cycle Journalize the Transactions</vt:lpstr>
      <vt:lpstr>The Accounting Cycle Post to the Ledger Accounts</vt:lpstr>
      <vt:lpstr>The Accounting Cycle Prepare a Trial Balance</vt:lpstr>
      <vt:lpstr>The Accounting Cycle Journalize and Post Adjusting Entries: Deferrals/Accruals</vt:lpstr>
      <vt:lpstr>The Accounting Cycle Prepare an Adjusted Trial Balance</vt:lpstr>
      <vt:lpstr>The Accounting Cycle Prepare Financial Statements</vt:lpstr>
      <vt:lpstr>The Accounting Cycle Journalize and Post Closing Entries</vt:lpstr>
      <vt:lpstr>The Accounting Cycle Prepare a Post-Closing Trial Balance</vt:lpstr>
      <vt:lpstr>Correcting Entries—An Avoidable Step</vt:lpstr>
      <vt:lpstr>Correcting Entries—An Avoidable Step Case 1</vt:lpstr>
      <vt:lpstr>Correcting Entries—An Avoidable Step Case 2</vt:lpstr>
      <vt:lpstr>Accounting Across the Organization Yale Express</vt:lpstr>
      <vt:lpstr>Accounting Across the Organization Yale Express (Question and Answer)</vt:lpstr>
      <vt:lpstr>DO IT! 3: Correcting Entries Information</vt:lpstr>
      <vt:lpstr>DO IT! 3: Correcting Entries Payment of Salaries Error</vt:lpstr>
      <vt:lpstr>DO IT! 3: Correcting Entries Collection on Account Error</vt:lpstr>
      <vt:lpstr>DO IT! 3: Correcting Entries Purchase of Supplies on Account Error</vt:lpstr>
      <vt:lpstr>LEARNING OBJECTIVE 4 Identify the Sections of a Classified Balance Sheet</vt:lpstr>
      <vt:lpstr>Identify the Sections of a Classified Balance Sheet Assets</vt:lpstr>
      <vt:lpstr>Identify the Sections of a Classified Balance Sheet Liabilities and Stockholders’ Equity</vt:lpstr>
      <vt:lpstr>Current Assets</vt:lpstr>
      <vt:lpstr>Current Assets Example</vt:lpstr>
      <vt:lpstr>Current Assets Question</vt:lpstr>
      <vt:lpstr>Current Assets Answer</vt:lpstr>
      <vt:lpstr>Long-Term Investments</vt:lpstr>
      <vt:lpstr>Property, Plant, and Equipment </vt:lpstr>
      <vt:lpstr>Property, Plant, and Equipment Example</vt:lpstr>
      <vt:lpstr>Intangible Assets</vt:lpstr>
      <vt:lpstr>The Classified Balance Sheet Question</vt:lpstr>
      <vt:lpstr>The Classified Balance Sheet Answer</vt:lpstr>
      <vt:lpstr>People, Planet, and Profit Insight</vt:lpstr>
      <vt:lpstr>People, Planet, and Profit Insight (Continued) </vt:lpstr>
      <vt:lpstr>Current Liabilities</vt:lpstr>
      <vt:lpstr>Current Liabilities Example</vt:lpstr>
      <vt:lpstr>Accounting Across the Organization REL Consultancy Group</vt:lpstr>
      <vt:lpstr>Accounting Across the Organization REL Consultancy Group (Continued) </vt:lpstr>
      <vt:lpstr>Long-Term Liabilities</vt:lpstr>
      <vt:lpstr>The Classified Balance Sheet Question (Continued)</vt:lpstr>
      <vt:lpstr>The Classified Balance Sheet Answer (Continued)</vt:lpstr>
      <vt:lpstr>Stockholders’ (Owners’) Equity</vt:lpstr>
      <vt:lpstr>DO IT! 4: Balance Sheet Classifications</vt:lpstr>
      <vt:lpstr>DO IT! 4: Balance Sheet Classifications Solution</vt:lpstr>
      <vt:lpstr>LEARNING OBJECTIVE 5 Appendix 4A: Prepare Reversing Entries</vt:lpstr>
      <vt:lpstr>Reversing Entries Example</vt:lpstr>
      <vt:lpstr>Reversing Entries Example Comparative Entries-Without and With Reversing</vt:lpstr>
      <vt:lpstr>Reversing Entries Example Posting with Reversing Entries</vt:lpstr>
      <vt:lpstr>A Look at I F R S  Similarities</vt:lpstr>
      <vt:lpstr>A Look at I F R S Differences</vt:lpstr>
      <vt:lpstr>A Look at I F R S More Differences</vt:lpstr>
      <vt:lpstr>A Look at I F R S Land Question</vt:lpstr>
      <vt:lpstr>A Look at I F R S Land Answer</vt:lpstr>
      <vt:lpstr>A Look at I F R S Current Assets Question</vt:lpstr>
      <vt:lpstr>A Look at I F R S Current Assets Answer</vt:lpstr>
      <vt:lpstr>A Look at I F R S State. of Fin. Pos. Question</vt:lpstr>
      <vt:lpstr>A Look at I F R S State. of Fin. Pos. Answer</vt:lpstr>
      <vt:lpstr>Copyright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Completing the Accounting Cycle</dc:title>
  <dc:creator>Weygandt</dc:creator>
  <cp:lastModifiedBy>Shaid Ibna Sobhan</cp:lastModifiedBy>
  <cp:revision>670</cp:revision>
  <dcterms:created xsi:type="dcterms:W3CDTF">2018-08-23T13:01:00Z</dcterms:created>
  <dcterms:modified xsi:type="dcterms:W3CDTF">2024-09-13T23:20:48Z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0x010100B6505C720BE1AB45A4109FEA8A8BC1AA</vt:lpwstr>
  </property>
  <property fmtid="{D5CDD505-2E9C-101B-9397-08002B2CF9AE}" pid="3" name="Notes">
    <vt:i4>27</vt:i4>
  </property>
  <property fmtid="{D5CDD505-2E9C-101B-9397-08002B2CF9AE}" pid="4" name="PresentationFormat">
    <vt:lpwstr>On-screen Show (4:3)</vt:lpwstr>
  </property>
  <property fmtid="{D5CDD505-2E9C-101B-9397-08002B2CF9AE}" pid="5" name="Slides">
    <vt:i4>86</vt:i4>
  </property>
  <property fmtid="{D5CDD505-2E9C-101B-9397-08002B2CF9AE}" pid="6" name="ICV">
    <vt:lpwstr>44690F5693C9429D96A852E89941E889_13</vt:lpwstr>
  </property>
  <property fmtid="{D5CDD505-2E9C-101B-9397-08002B2CF9AE}" pid="7" name="KSOProductBuildVer">
    <vt:lpwstr>1033-12.2.0.18165</vt:lpwstr>
  </property>
</Properties>
</file>